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6" r:id="rId5"/>
    <p:sldId id="257" r:id="rId6"/>
    <p:sldId id="274" r:id="rId7"/>
    <p:sldId id="261" r:id="rId8"/>
    <p:sldId id="272" r:id="rId9"/>
    <p:sldId id="259" r:id="rId10"/>
    <p:sldId id="258" r:id="rId11"/>
    <p:sldId id="267" r:id="rId12"/>
    <p:sldId id="269" r:id="rId13"/>
    <p:sldId id="270" r:id="rId14"/>
    <p:sldId id="276" r:id="rId15"/>
    <p:sldId id="271" r:id="rId16"/>
    <p:sldId id="260" r:id="rId17"/>
    <p:sldId id="275" r:id="rId18"/>
    <p:sldId id="273"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BFBFBF"/>
    <a:srgbClr val="404040"/>
    <a:srgbClr val="143160"/>
    <a:srgbClr val="CE295E"/>
    <a:srgbClr val="E37777"/>
    <a:srgbClr val="F2F2F2"/>
    <a:srgbClr val="A6A6A6"/>
    <a:srgbClr val="64A4CA"/>
    <a:srgbClr val="66C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69" autoAdjust="0"/>
    <p:restoredTop sz="94787" autoAdjust="0"/>
  </p:normalViewPr>
  <p:slideViewPr>
    <p:cSldViewPr snapToGrid="0" showGuides="1">
      <p:cViewPr varScale="1">
        <p:scale>
          <a:sx n="67" d="100"/>
          <a:sy n="67" d="100"/>
        </p:scale>
        <p:origin x="532" y="44"/>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E295E"/>
              </a:solidFill>
              <a:ln w="19050">
                <a:noFill/>
              </a:ln>
              <a:effectLst/>
            </c:spPr>
            <c:extLst>
              <c:ext xmlns:c16="http://schemas.microsoft.com/office/drawing/2014/chart" uri="{C3380CC4-5D6E-409C-BE32-E72D297353CC}">
                <c16:uniqueId val="{00000001-5B32-498A-BA96-D0931BA13C4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B32-498A-BA96-D0931BA13C43}"/>
              </c:ext>
            </c:extLst>
          </c:dPt>
          <c:dPt>
            <c:idx val="2"/>
            <c:bubble3D val="0"/>
            <c:spPr>
              <a:solidFill>
                <a:srgbClr val="7F7F7F"/>
              </a:solidFill>
              <a:ln w="19050">
                <a:noFill/>
              </a:ln>
              <a:effectLst/>
            </c:spPr>
            <c:extLst>
              <c:ext xmlns:c16="http://schemas.microsoft.com/office/drawing/2014/chart" uri="{C3380CC4-5D6E-409C-BE32-E72D297353CC}">
                <c16:uniqueId val="{00000005-5B32-498A-BA96-D0931BA13C43}"/>
              </c:ext>
            </c:extLst>
          </c:dPt>
          <c:cat>
            <c:strRef>
              <c:f>Sheet1!$A$2:$A$5</c:f>
              <c:strCache>
                <c:ptCount val="3"/>
                <c:pt idx="0">
                  <c:v>other population</c:v>
                </c:pt>
                <c:pt idx="1">
                  <c:v>old</c:v>
                </c:pt>
                <c:pt idx="2">
                  <c:v>young</c:v>
                </c:pt>
              </c:strCache>
              <c:extLst/>
            </c:strRef>
          </c:cat>
          <c:val>
            <c:numRef>
              <c:f>Sheet1!$B$2:$B$5</c:f>
              <c:numCache>
                <c:formatCode>0%</c:formatCode>
                <c:ptCount val="3"/>
                <c:pt idx="0">
                  <c:v>0.75</c:v>
                </c:pt>
                <c:pt idx="1">
                  <c:v>0.14000000000000001</c:v>
                </c:pt>
                <c:pt idx="2">
                  <c:v>0.15</c:v>
                </c:pt>
              </c:numCache>
              <c:extLst/>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13B0-4207-85A5-27751F0306DC}"/>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13B0-4207-85A5-27751F0306DC}"/>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13B0-4207-85A5-27751F0306DC}"/>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13B0-4207-85A5-27751F0306DC}"/>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13B0-4207-85A5-27751F0306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C6EBF9-8B3D-4A7E-A10B-33D821DFF5A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E296F74-B48B-44DF-AA4A-A08E1686E78C}">
      <dgm:prSet phldrT="[Text]"/>
      <dgm:spPr>
        <a:solidFill>
          <a:srgbClr val="CE295E"/>
        </a:solidFill>
        <a:ln>
          <a:solidFill>
            <a:srgbClr val="CE295E"/>
          </a:solidFill>
        </a:ln>
      </dgm:spPr>
      <dgm:t>
        <a:bodyPr/>
        <a:lstStyle/>
        <a:p>
          <a:r>
            <a:rPr lang="en-US" dirty="0"/>
            <a:t>Stream audio file</a:t>
          </a:r>
        </a:p>
      </dgm:t>
    </dgm:pt>
    <dgm:pt modelId="{D536BF00-59BC-4B99-A52A-FF08802F6ED6}" type="parTrans" cxnId="{B7C5DA6B-377A-4153-B75C-E37F03425E66}">
      <dgm:prSet/>
      <dgm:spPr/>
      <dgm:t>
        <a:bodyPr/>
        <a:lstStyle/>
        <a:p>
          <a:endParaRPr lang="en-US"/>
        </a:p>
      </dgm:t>
    </dgm:pt>
    <dgm:pt modelId="{D6FC15A5-D8D2-4F3E-9E4B-4BF9E85E753F}" type="sibTrans" cxnId="{B7C5DA6B-377A-4153-B75C-E37F03425E66}">
      <dgm:prSet/>
      <dgm:spPr/>
      <dgm:t>
        <a:bodyPr/>
        <a:lstStyle/>
        <a:p>
          <a:endParaRPr lang="en-US"/>
        </a:p>
      </dgm:t>
    </dgm:pt>
    <dgm:pt modelId="{524DF722-6D51-4016-849F-B0A9AF140E53}">
      <dgm:prSet phldrT="[Text]" custT="1"/>
      <dgm:spPr>
        <a:solidFill>
          <a:srgbClr val="CE295E">
            <a:alpha val="90000"/>
          </a:srgbClr>
        </a:solidFill>
        <a:ln>
          <a:solidFill>
            <a:srgbClr val="CE295E"/>
          </a:solidFill>
        </a:ln>
      </dgm:spPr>
      <dgm:t>
        <a:bodyPr/>
        <a:lstStyle/>
        <a:p>
          <a:r>
            <a:rPr lang="en-US" sz="3600" b="1" kern="1200" dirty="0">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Client side (</a:t>
          </a:r>
          <a:r>
            <a:rPr lang="en-US" sz="3600" b="1" kern="1200" dirty="0" err="1">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Js</a:t>
          </a:r>
          <a:r>
            <a:rPr lang="en-US" sz="3600" b="1" kern="1200" dirty="0">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 technology) </a:t>
          </a:r>
        </a:p>
      </dgm:t>
    </dgm:pt>
    <dgm:pt modelId="{AC0B4A9D-8C42-42CE-A53F-C5C4E835BDC6}" type="parTrans" cxnId="{A9ACE9C0-B160-4921-B516-00B3F9E21A5B}">
      <dgm:prSet/>
      <dgm:spPr/>
      <dgm:t>
        <a:bodyPr/>
        <a:lstStyle/>
        <a:p>
          <a:endParaRPr lang="en-US"/>
        </a:p>
      </dgm:t>
    </dgm:pt>
    <dgm:pt modelId="{A52F5B18-0190-4C90-96DA-49745ECB072A}" type="sibTrans" cxnId="{A9ACE9C0-B160-4921-B516-00B3F9E21A5B}">
      <dgm:prSet/>
      <dgm:spPr/>
      <dgm:t>
        <a:bodyPr/>
        <a:lstStyle/>
        <a:p>
          <a:endParaRPr lang="en-US"/>
        </a:p>
      </dgm:t>
    </dgm:pt>
    <dgm:pt modelId="{C2B847E3-8FAD-48E6-B1FC-194697AE2EDC}">
      <dgm:prSet phldrT="[Text]"/>
      <dgm:spPr>
        <a:solidFill>
          <a:srgbClr val="404040"/>
        </a:solidFill>
        <a:ln>
          <a:solidFill>
            <a:srgbClr val="404040"/>
          </a:solidFill>
        </a:ln>
      </dgm:spPr>
      <dgm:t>
        <a:bodyPr/>
        <a:lstStyle/>
        <a:p>
          <a:r>
            <a:rPr lang="en-US" dirty="0"/>
            <a:t>Sending stream</a:t>
          </a:r>
        </a:p>
      </dgm:t>
    </dgm:pt>
    <dgm:pt modelId="{733BD6F2-1F94-4A95-B543-E2D2C8BA3402}" type="parTrans" cxnId="{49DAB299-16EC-4564-A4CF-3E91498444DB}">
      <dgm:prSet/>
      <dgm:spPr/>
      <dgm:t>
        <a:bodyPr/>
        <a:lstStyle/>
        <a:p>
          <a:endParaRPr lang="en-US"/>
        </a:p>
      </dgm:t>
    </dgm:pt>
    <dgm:pt modelId="{E507F7DF-4B2F-4EDF-9829-6068DEA9F35D}" type="sibTrans" cxnId="{49DAB299-16EC-4564-A4CF-3E91498444DB}">
      <dgm:prSet/>
      <dgm:spPr/>
      <dgm:t>
        <a:bodyPr/>
        <a:lstStyle/>
        <a:p>
          <a:endParaRPr lang="en-US"/>
        </a:p>
      </dgm:t>
    </dgm:pt>
    <dgm:pt modelId="{BA4D671E-3D02-46D1-9A80-3200EDDD9F07}">
      <dgm:prSet phldrT="[Text]" custT="1"/>
      <dgm:spPr>
        <a:solidFill>
          <a:srgbClr val="404040">
            <a:alpha val="90000"/>
          </a:srgbClr>
        </a:solidFill>
        <a:ln>
          <a:solidFill>
            <a:srgbClr val="404040"/>
          </a:solidFill>
        </a:ln>
      </dgm:spPr>
      <dgm:t>
        <a:bodyPr/>
        <a:lstStyle/>
        <a:p>
          <a:pPr marL="285750" lvl="1" indent="-285750" algn="l" defTabSz="1600200">
            <a:lnSpc>
              <a:spcPct val="90000"/>
            </a:lnSpc>
            <a:spcBef>
              <a:spcPct val="0"/>
            </a:spcBef>
            <a:spcAft>
              <a:spcPct val="15000"/>
            </a:spcAft>
            <a:buChar char="•"/>
          </a:pPr>
          <a:r>
            <a:rPr lang="en-US" sz="3600" b="1" kern="1200" dirty="0">
              <a:solidFill>
                <a:srgbClr val="FFFFFF">
                  <a:lumMod val="95000"/>
                </a:srgbClr>
              </a:solidFill>
              <a:effectLst>
                <a:outerShdw blurRad="38100" dist="38100" dir="2700000" algn="tl">
                  <a:srgbClr val="000000">
                    <a:alpha val="43137"/>
                  </a:srgbClr>
                </a:outerShdw>
              </a:effectLst>
              <a:latin typeface="Segoe Print" panose="02000600000000000000" pitchFamily="2" charset="0"/>
              <a:ea typeface="+mn-ea"/>
              <a:cs typeface="+mn-cs"/>
            </a:rPr>
            <a:t>Connecting bridge (http)</a:t>
          </a:r>
        </a:p>
      </dgm:t>
    </dgm:pt>
    <dgm:pt modelId="{AB69DC0C-CF03-44D0-981A-95CAF57F0481}" type="parTrans" cxnId="{FBDAC28E-3CF6-40E9-A554-684C55DD80E7}">
      <dgm:prSet/>
      <dgm:spPr/>
      <dgm:t>
        <a:bodyPr/>
        <a:lstStyle/>
        <a:p>
          <a:endParaRPr lang="en-US"/>
        </a:p>
      </dgm:t>
    </dgm:pt>
    <dgm:pt modelId="{10E1E5C1-32F9-44B2-B6D7-4F829CFDD9F3}" type="sibTrans" cxnId="{FBDAC28E-3CF6-40E9-A554-684C55DD80E7}">
      <dgm:prSet/>
      <dgm:spPr/>
      <dgm:t>
        <a:bodyPr/>
        <a:lstStyle/>
        <a:p>
          <a:endParaRPr lang="en-US"/>
        </a:p>
      </dgm:t>
    </dgm:pt>
    <dgm:pt modelId="{E4BCAC68-471C-4A65-A2C3-068C7791B9AD}">
      <dgm:prSet phldrT="[Text]" custT="1"/>
      <dgm:spPr>
        <a:solidFill>
          <a:srgbClr val="BFBFBF">
            <a:alpha val="90000"/>
          </a:srgbClr>
        </a:solidFill>
        <a:ln>
          <a:solidFill>
            <a:srgbClr val="BFBFBF"/>
          </a:solidFill>
        </a:ln>
      </dgm:spPr>
      <dgm:t>
        <a:bodyPr/>
        <a:lstStyle/>
        <a:p>
          <a:pPr marL="285750" lvl="1" indent="-285750" algn="l" defTabSz="1600200">
            <a:lnSpc>
              <a:spcPct val="90000"/>
            </a:lnSpc>
            <a:spcBef>
              <a:spcPct val="0"/>
            </a:spcBef>
            <a:spcAft>
              <a:spcPct val="15000"/>
            </a:spcAft>
            <a:buChar char="•"/>
          </a:pPr>
          <a:r>
            <a:rPr lang="en-US" sz="3600" b="1" kern="1200" dirty="0">
              <a:solidFill>
                <a:srgbClr val="FFFFFF">
                  <a:lumMod val="95000"/>
                </a:srgbClr>
              </a:solidFill>
              <a:effectLst>
                <a:outerShdw blurRad="38100" dist="38100" dir="2700000" algn="tl">
                  <a:srgbClr val="000000">
                    <a:alpha val="43137"/>
                  </a:srgbClr>
                </a:outerShdw>
              </a:effectLst>
              <a:latin typeface="Segoe Print" panose="02000600000000000000" pitchFamily="2" charset="0"/>
              <a:ea typeface="+mn-ea"/>
              <a:cs typeface="+mn-cs"/>
            </a:rPr>
            <a:t>Server side (flask/python)</a:t>
          </a:r>
        </a:p>
      </dgm:t>
    </dgm:pt>
    <dgm:pt modelId="{9851557F-E1CD-4552-BF64-0CC478EF0C8E}" type="parTrans" cxnId="{4AA7DF1D-8A4F-4D24-8D5E-6782A11DE0D2}">
      <dgm:prSet/>
      <dgm:spPr/>
      <dgm:t>
        <a:bodyPr/>
        <a:lstStyle/>
        <a:p>
          <a:endParaRPr lang="en-US"/>
        </a:p>
      </dgm:t>
    </dgm:pt>
    <dgm:pt modelId="{1B2D792D-D501-4A31-9DCB-C410634626E2}" type="sibTrans" cxnId="{4AA7DF1D-8A4F-4D24-8D5E-6782A11DE0D2}">
      <dgm:prSet/>
      <dgm:spPr/>
      <dgm:t>
        <a:bodyPr/>
        <a:lstStyle/>
        <a:p>
          <a:endParaRPr lang="en-US"/>
        </a:p>
      </dgm:t>
    </dgm:pt>
    <dgm:pt modelId="{2AF504F3-FB1B-4EFC-885D-FDC1F74B54FE}">
      <dgm:prSet phldrT="[Text]" custT="1"/>
      <dgm:spPr>
        <a:solidFill>
          <a:srgbClr val="BFBFBF"/>
        </a:solidFill>
        <a:ln>
          <a:solidFill>
            <a:srgbClr val="BFBFBF"/>
          </a:solidFill>
        </a:ln>
      </dgm:spPr>
      <dgm:t>
        <a:bodyPr/>
        <a:lstStyle/>
        <a:p>
          <a:r>
            <a:rPr lang="en-US" sz="1200" dirty="0"/>
            <a:t>Converting it to a </a:t>
          </a:r>
          <a:r>
            <a:rPr lang="en-US" sz="1200" dirty="0">
              <a:solidFill>
                <a:schemeClr val="bg1"/>
              </a:solidFill>
            </a:rPr>
            <a:t>spectrogram and returning label</a:t>
          </a:r>
          <a:endParaRPr lang="en-US" sz="1200" dirty="0"/>
        </a:p>
      </dgm:t>
    </dgm:pt>
    <dgm:pt modelId="{0D49F11F-419D-4B97-B7D3-DEDDC7F12711}" type="sibTrans" cxnId="{DCD0E3AC-7D62-43B0-9634-2C5238F4EDD4}">
      <dgm:prSet/>
      <dgm:spPr/>
      <dgm:t>
        <a:bodyPr/>
        <a:lstStyle/>
        <a:p>
          <a:endParaRPr lang="en-US"/>
        </a:p>
      </dgm:t>
    </dgm:pt>
    <dgm:pt modelId="{BB5BCDB7-BD32-48ED-AFBD-B94EB1A9B48F}" type="parTrans" cxnId="{DCD0E3AC-7D62-43B0-9634-2C5238F4EDD4}">
      <dgm:prSet/>
      <dgm:spPr/>
      <dgm:t>
        <a:bodyPr/>
        <a:lstStyle/>
        <a:p>
          <a:endParaRPr lang="en-US"/>
        </a:p>
      </dgm:t>
    </dgm:pt>
    <dgm:pt modelId="{9101E054-5B87-42E6-A475-16744AD7120D}" type="pres">
      <dgm:prSet presAssocID="{C1C6EBF9-8B3D-4A7E-A10B-33D821DFF5A6}" presName="linearFlow" presStyleCnt="0">
        <dgm:presLayoutVars>
          <dgm:dir/>
          <dgm:animLvl val="lvl"/>
          <dgm:resizeHandles val="exact"/>
        </dgm:presLayoutVars>
      </dgm:prSet>
      <dgm:spPr/>
    </dgm:pt>
    <dgm:pt modelId="{BC331165-B486-4F5E-8236-CE31A5F672A6}" type="pres">
      <dgm:prSet presAssocID="{5E296F74-B48B-44DF-AA4A-A08E1686E78C}" presName="composite" presStyleCnt="0"/>
      <dgm:spPr/>
    </dgm:pt>
    <dgm:pt modelId="{6F62D608-BDF9-4508-9065-A2EC221B21B3}" type="pres">
      <dgm:prSet presAssocID="{5E296F74-B48B-44DF-AA4A-A08E1686E78C}" presName="parentText" presStyleLbl="alignNode1" presStyleIdx="0" presStyleCnt="3">
        <dgm:presLayoutVars>
          <dgm:chMax val="1"/>
          <dgm:bulletEnabled val="1"/>
        </dgm:presLayoutVars>
      </dgm:prSet>
      <dgm:spPr/>
    </dgm:pt>
    <dgm:pt modelId="{8F03E3AF-5E47-4D07-8421-D63955D20140}" type="pres">
      <dgm:prSet presAssocID="{5E296F74-B48B-44DF-AA4A-A08E1686E78C}" presName="descendantText" presStyleLbl="alignAcc1" presStyleIdx="0" presStyleCnt="3">
        <dgm:presLayoutVars>
          <dgm:bulletEnabled val="1"/>
        </dgm:presLayoutVars>
      </dgm:prSet>
      <dgm:spPr/>
    </dgm:pt>
    <dgm:pt modelId="{88E3A2E9-28EC-4DE4-B8AD-F720F6DE0874}" type="pres">
      <dgm:prSet presAssocID="{D6FC15A5-D8D2-4F3E-9E4B-4BF9E85E753F}" presName="sp" presStyleCnt="0"/>
      <dgm:spPr/>
    </dgm:pt>
    <dgm:pt modelId="{69A064CB-3FFD-4F1B-9B35-CB0F601F7CED}" type="pres">
      <dgm:prSet presAssocID="{C2B847E3-8FAD-48E6-B1FC-194697AE2EDC}" presName="composite" presStyleCnt="0"/>
      <dgm:spPr/>
    </dgm:pt>
    <dgm:pt modelId="{4DCD03B8-D622-40AA-83E0-AA363AA7F0E0}" type="pres">
      <dgm:prSet presAssocID="{C2B847E3-8FAD-48E6-B1FC-194697AE2EDC}" presName="parentText" presStyleLbl="alignNode1" presStyleIdx="1" presStyleCnt="3">
        <dgm:presLayoutVars>
          <dgm:chMax val="1"/>
          <dgm:bulletEnabled val="1"/>
        </dgm:presLayoutVars>
      </dgm:prSet>
      <dgm:spPr/>
    </dgm:pt>
    <dgm:pt modelId="{A82737FB-49D1-4E86-B12C-7223764DEE57}" type="pres">
      <dgm:prSet presAssocID="{C2B847E3-8FAD-48E6-B1FC-194697AE2EDC}" presName="descendantText" presStyleLbl="alignAcc1" presStyleIdx="1" presStyleCnt="3">
        <dgm:presLayoutVars>
          <dgm:bulletEnabled val="1"/>
        </dgm:presLayoutVars>
      </dgm:prSet>
      <dgm:spPr/>
    </dgm:pt>
    <dgm:pt modelId="{6A338A3C-4FB3-4084-B9B7-E7334789B2E0}" type="pres">
      <dgm:prSet presAssocID="{E507F7DF-4B2F-4EDF-9829-6068DEA9F35D}" presName="sp" presStyleCnt="0"/>
      <dgm:spPr/>
    </dgm:pt>
    <dgm:pt modelId="{4BB50853-B6DE-43C9-9390-A80F36FAB433}" type="pres">
      <dgm:prSet presAssocID="{2AF504F3-FB1B-4EFC-885D-FDC1F74B54FE}" presName="composite" presStyleCnt="0"/>
      <dgm:spPr/>
    </dgm:pt>
    <dgm:pt modelId="{45202E3B-AE8C-4794-98A7-E158E805D36F}" type="pres">
      <dgm:prSet presAssocID="{2AF504F3-FB1B-4EFC-885D-FDC1F74B54FE}" presName="parentText" presStyleLbl="alignNode1" presStyleIdx="2" presStyleCnt="3">
        <dgm:presLayoutVars>
          <dgm:chMax val="1"/>
          <dgm:bulletEnabled val="1"/>
        </dgm:presLayoutVars>
      </dgm:prSet>
      <dgm:spPr/>
    </dgm:pt>
    <dgm:pt modelId="{407ED72A-5433-4AC8-B5D1-EAAF9546C36E}" type="pres">
      <dgm:prSet presAssocID="{2AF504F3-FB1B-4EFC-885D-FDC1F74B54FE}" presName="descendantText" presStyleLbl="alignAcc1" presStyleIdx="2" presStyleCnt="3">
        <dgm:presLayoutVars>
          <dgm:bulletEnabled val="1"/>
        </dgm:presLayoutVars>
      </dgm:prSet>
      <dgm:spPr/>
    </dgm:pt>
  </dgm:ptLst>
  <dgm:cxnLst>
    <dgm:cxn modelId="{4AA7DF1D-8A4F-4D24-8D5E-6782A11DE0D2}" srcId="{2AF504F3-FB1B-4EFC-885D-FDC1F74B54FE}" destId="{E4BCAC68-471C-4A65-A2C3-068C7791B9AD}" srcOrd="0" destOrd="0" parTransId="{9851557F-E1CD-4552-BF64-0CC478EF0C8E}" sibTransId="{1B2D792D-D501-4A31-9DCB-C410634626E2}"/>
    <dgm:cxn modelId="{45DCB731-E752-4902-8968-4BBDB732A5CE}" type="presOf" srcId="{C1C6EBF9-8B3D-4A7E-A10B-33D821DFF5A6}" destId="{9101E054-5B87-42E6-A475-16744AD7120D}" srcOrd="0" destOrd="0" presId="urn:microsoft.com/office/officeart/2005/8/layout/chevron2"/>
    <dgm:cxn modelId="{29524637-22BB-4058-ACEB-32FE2C7153E9}" type="presOf" srcId="{E4BCAC68-471C-4A65-A2C3-068C7791B9AD}" destId="{407ED72A-5433-4AC8-B5D1-EAAF9546C36E}" srcOrd="0" destOrd="0" presId="urn:microsoft.com/office/officeart/2005/8/layout/chevron2"/>
    <dgm:cxn modelId="{B7C5DA6B-377A-4153-B75C-E37F03425E66}" srcId="{C1C6EBF9-8B3D-4A7E-A10B-33D821DFF5A6}" destId="{5E296F74-B48B-44DF-AA4A-A08E1686E78C}" srcOrd="0" destOrd="0" parTransId="{D536BF00-59BC-4B99-A52A-FF08802F6ED6}" sibTransId="{D6FC15A5-D8D2-4F3E-9E4B-4BF9E85E753F}"/>
    <dgm:cxn modelId="{086BC76C-3FE4-4FA6-9E69-E9E4620C2900}" type="presOf" srcId="{524DF722-6D51-4016-849F-B0A9AF140E53}" destId="{8F03E3AF-5E47-4D07-8421-D63955D20140}" srcOrd="0" destOrd="0" presId="urn:microsoft.com/office/officeart/2005/8/layout/chevron2"/>
    <dgm:cxn modelId="{08778E81-3623-4B43-A522-BFD786CBBEA2}" type="presOf" srcId="{2AF504F3-FB1B-4EFC-885D-FDC1F74B54FE}" destId="{45202E3B-AE8C-4794-98A7-E158E805D36F}" srcOrd="0" destOrd="0" presId="urn:microsoft.com/office/officeart/2005/8/layout/chevron2"/>
    <dgm:cxn modelId="{FBDAC28E-3CF6-40E9-A554-684C55DD80E7}" srcId="{C2B847E3-8FAD-48E6-B1FC-194697AE2EDC}" destId="{BA4D671E-3D02-46D1-9A80-3200EDDD9F07}" srcOrd="0" destOrd="0" parTransId="{AB69DC0C-CF03-44D0-981A-95CAF57F0481}" sibTransId="{10E1E5C1-32F9-44B2-B6D7-4F829CFDD9F3}"/>
    <dgm:cxn modelId="{49DAB299-16EC-4564-A4CF-3E91498444DB}" srcId="{C1C6EBF9-8B3D-4A7E-A10B-33D821DFF5A6}" destId="{C2B847E3-8FAD-48E6-B1FC-194697AE2EDC}" srcOrd="1" destOrd="0" parTransId="{733BD6F2-1F94-4A95-B543-E2D2C8BA3402}" sibTransId="{E507F7DF-4B2F-4EDF-9829-6068DEA9F35D}"/>
    <dgm:cxn modelId="{A7A9C39E-216A-4967-B4DE-2544F3B307A7}" type="presOf" srcId="{5E296F74-B48B-44DF-AA4A-A08E1686E78C}" destId="{6F62D608-BDF9-4508-9065-A2EC221B21B3}" srcOrd="0" destOrd="0" presId="urn:microsoft.com/office/officeart/2005/8/layout/chevron2"/>
    <dgm:cxn modelId="{02BF99A9-9B94-406C-900F-7C8BDF807D01}" type="presOf" srcId="{BA4D671E-3D02-46D1-9A80-3200EDDD9F07}" destId="{A82737FB-49D1-4E86-B12C-7223764DEE57}" srcOrd="0" destOrd="0" presId="urn:microsoft.com/office/officeart/2005/8/layout/chevron2"/>
    <dgm:cxn modelId="{DCD0E3AC-7D62-43B0-9634-2C5238F4EDD4}" srcId="{C1C6EBF9-8B3D-4A7E-A10B-33D821DFF5A6}" destId="{2AF504F3-FB1B-4EFC-885D-FDC1F74B54FE}" srcOrd="2" destOrd="0" parTransId="{BB5BCDB7-BD32-48ED-AFBD-B94EB1A9B48F}" sibTransId="{0D49F11F-419D-4B97-B7D3-DEDDC7F12711}"/>
    <dgm:cxn modelId="{A9ACE9C0-B160-4921-B516-00B3F9E21A5B}" srcId="{5E296F74-B48B-44DF-AA4A-A08E1686E78C}" destId="{524DF722-6D51-4016-849F-B0A9AF140E53}" srcOrd="0" destOrd="0" parTransId="{AC0B4A9D-8C42-42CE-A53F-C5C4E835BDC6}" sibTransId="{A52F5B18-0190-4C90-96DA-49745ECB072A}"/>
    <dgm:cxn modelId="{D9D232C4-102E-4F54-93BB-B9495D7FE365}" type="presOf" srcId="{C2B847E3-8FAD-48E6-B1FC-194697AE2EDC}" destId="{4DCD03B8-D622-40AA-83E0-AA363AA7F0E0}" srcOrd="0" destOrd="0" presId="urn:microsoft.com/office/officeart/2005/8/layout/chevron2"/>
    <dgm:cxn modelId="{4966A01F-A7AA-4B0C-BF56-D85F1ABAFB56}" type="presParOf" srcId="{9101E054-5B87-42E6-A475-16744AD7120D}" destId="{BC331165-B486-4F5E-8236-CE31A5F672A6}" srcOrd="0" destOrd="0" presId="urn:microsoft.com/office/officeart/2005/8/layout/chevron2"/>
    <dgm:cxn modelId="{5C70CA80-8EDB-4BD7-8CC3-A1FB92A4CA15}" type="presParOf" srcId="{BC331165-B486-4F5E-8236-CE31A5F672A6}" destId="{6F62D608-BDF9-4508-9065-A2EC221B21B3}" srcOrd="0" destOrd="0" presId="urn:microsoft.com/office/officeart/2005/8/layout/chevron2"/>
    <dgm:cxn modelId="{66EE54F1-3305-4DE5-B014-D26A24D5AD3E}" type="presParOf" srcId="{BC331165-B486-4F5E-8236-CE31A5F672A6}" destId="{8F03E3AF-5E47-4D07-8421-D63955D20140}" srcOrd="1" destOrd="0" presId="urn:microsoft.com/office/officeart/2005/8/layout/chevron2"/>
    <dgm:cxn modelId="{55D7AF0E-B071-4C16-AFDB-0147425E2C58}" type="presParOf" srcId="{9101E054-5B87-42E6-A475-16744AD7120D}" destId="{88E3A2E9-28EC-4DE4-B8AD-F720F6DE0874}" srcOrd="1" destOrd="0" presId="urn:microsoft.com/office/officeart/2005/8/layout/chevron2"/>
    <dgm:cxn modelId="{2893BD51-B743-4DBD-9A43-464B0BFCBF75}" type="presParOf" srcId="{9101E054-5B87-42E6-A475-16744AD7120D}" destId="{69A064CB-3FFD-4F1B-9B35-CB0F601F7CED}" srcOrd="2" destOrd="0" presId="urn:microsoft.com/office/officeart/2005/8/layout/chevron2"/>
    <dgm:cxn modelId="{27F6A96F-445A-4D0C-A26B-A0F5AEDE7BBC}" type="presParOf" srcId="{69A064CB-3FFD-4F1B-9B35-CB0F601F7CED}" destId="{4DCD03B8-D622-40AA-83E0-AA363AA7F0E0}" srcOrd="0" destOrd="0" presId="urn:microsoft.com/office/officeart/2005/8/layout/chevron2"/>
    <dgm:cxn modelId="{784A4AAA-1AC9-4BC0-AD77-9212519D59DE}" type="presParOf" srcId="{69A064CB-3FFD-4F1B-9B35-CB0F601F7CED}" destId="{A82737FB-49D1-4E86-B12C-7223764DEE57}" srcOrd="1" destOrd="0" presId="urn:microsoft.com/office/officeart/2005/8/layout/chevron2"/>
    <dgm:cxn modelId="{665A0202-91CC-40BA-8905-F882866AB823}" type="presParOf" srcId="{9101E054-5B87-42E6-A475-16744AD7120D}" destId="{6A338A3C-4FB3-4084-B9B7-E7334789B2E0}" srcOrd="3" destOrd="0" presId="urn:microsoft.com/office/officeart/2005/8/layout/chevron2"/>
    <dgm:cxn modelId="{368D2850-F874-4CBC-BA45-0215E2BF8662}" type="presParOf" srcId="{9101E054-5B87-42E6-A475-16744AD7120D}" destId="{4BB50853-B6DE-43C9-9390-A80F36FAB433}" srcOrd="4" destOrd="0" presId="urn:microsoft.com/office/officeart/2005/8/layout/chevron2"/>
    <dgm:cxn modelId="{22E8C1B8-8CE0-449C-A808-63B2ACC799A1}" type="presParOf" srcId="{4BB50853-B6DE-43C9-9390-A80F36FAB433}" destId="{45202E3B-AE8C-4794-98A7-E158E805D36F}" srcOrd="0" destOrd="0" presId="urn:microsoft.com/office/officeart/2005/8/layout/chevron2"/>
    <dgm:cxn modelId="{17476553-6FB4-451A-BC91-4DBCC84A616B}" type="presParOf" srcId="{4BB50853-B6DE-43C9-9390-A80F36FAB433}" destId="{407ED72A-5433-4AC8-B5D1-EAAF9546C36E}"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2D608-BDF9-4508-9065-A2EC221B21B3}">
      <dsp:nvSpPr>
        <dsp:cNvPr id="0" name=""/>
        <dsp:cNvSpPr/>
      </dsp:nvSpPr>
      <dsp:spPr>
        <a:xfrm rot="5400000">
          <a:off x="-285185" y="287824"/>
          <a:ext cx="1901235" cy="1330864"/>
        </a:xfrm>
        <a:prstGeom prst="chevron">
          <a:avLst/>
        </a:prstGeom>
        <a:solidFill>
          <a:srgbClr val="CE295E"/>
        </a:solidFill>
        <a:ln w="12700" cap="flat" cmpd="sng" algn="ctr">
          <a:solidFill>
            <a:srgbClr val="CE295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Stream audio file</a:t>
          </a:r>
        </a:p>
      </dsp:txBody>
      <dsp:txXfrm rot="-5400000">
        <a:off x="1" y="668070"/>
        <a:ext cx="1330864" cy="570371"/>
      </dsp:txXfrm>
    </dsp:sp>
    <dsp:sp modelId="{8F03E3AF-5E47-4D07-8421-D63955D20140}">
      <dsp:nvSpPr>
        <dsp:cNvPr id="0" name=""/>
        <dsp:cNvSpPr/>
      </dsp:nvSpPr>
      <dsp:spPr>
        <a:xfrm rot="5400000">
          <a:off x="4671918" y="-3338414"/>
          <a:ext cx="1235802" cy="7917910"/>
        </a:xfrm>
        <a:prstGeom prst="round2SameRect">
          <a:avLst/>
        </a:prstGeom>
        <a:solidFill>
          <a:srgbClr val="CE295E">
            <a:alpha val="90000"/>
          </a:srgbClr>
        </a:solidFill>
        <a:ln w="12700" cap="flat" cmpd="sng" algn="ctr">
          <a:solidFill>
            <a:srgbClr val="CE295E"/>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Client side (</a:t>
          </a:r>
          <a:r>
            <a:rPr lang="en-US" sz="3600" b="1" kern="1200" dirty="0" err="1">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Js</a:t>
          </a:r>
          <a:r>
            <a:rPr lang="en-US" sz="3600" b="1" kern="1200" dirty="0">
              <a:solidFill>
                <a:schemeClr val="bg1">
                  <a:lumMod val="95000"/>
                </a:schemeClr>
              </a:solidFill>
              <a:effectLst>
                <a:outerShdw blurRad="38100" dist="38100" dir="2700000" algn="tl">
                  <a:srgbClr val="000000">
                    <a:alpha val="43137"/>
                  </a:srgbClr>
                </a:outerShdw>
              </a:effectLst>
              <a:latin typeface="Segoe Print" panose="02000600000000000000" pitchFamily="2" charset="0"/>
              <a:ea typeface="+mn-ea"/>
              <a:cs typeface="+mn-cs"/>
            </a:rPr>
            <a:t> technology) </a:t>
          </a:r>
        </a:p>
      </dsp:txBody>
      <dsp:txXfrm rot="-5400000">
        <a:off x="1330865" y="62966"/>
        <a:ext cx="7857583" cy="1115148"/>
      </dsp:txXfrm>
    </dsp:sp>
    <dsp:sp modelId="{4DCD03B8-D622-40AA-83E0-AA363AA7F0E0}">
      <dsp:nvSpPr>
        <dsp:cNvPr id="0" name=""/>
        <dsp:cNvSpPr/>
      </dsp:nvSpPr>
      <dsp:spPr>
        <a:xfrm rot="5400000">
          <a:off x="-285185" y="1997857"/>
          <a:ext cx="1901235" cy="1330864"/>
        </a:xfrm>
        <a:prstGeom prst="chevron">
          <a:avLst/>
        </a:prstGeom>
        <a:solidFill>
          <a:srgbClr val="404040"/>
        </a:solidFill>
        <a:ln w="12700" cap="flat" cmpd="sng" algn="ctr">
          <a:solidFill>
            <a:srgbClr val="40404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Sending stream</a:t>
          </a:r>
        </a:p>
      </dsp:txBody>
      <dsp:txXfrm rot="-5400000">
        <a:off x="1" y="2378103"/>
        <a:ext cx="1330864" cy="570371"/>
      </dsp:txXfrm>
    </dsp:sp>
    <dsp:sp modelId="{A82737FB-49D1-4E86-B12C-7223764DEE57}">
      <dsp:nvSpPr>
        <dsp:cNvPr id="0" name=""/>
        <dsp:cNvSpPr/>
      </dsp:nvSpPr>
      <dsp:spPr>
        <a:xfrm rot="5400000">
          <a:off x="4671918" y="-1628381"/>
          <a:ext cx="1235802" cy="7917910"/>
        </a:xfrm>
        <a:prstGeom prst="round2SameRect">
          <a:avLst/>
        </a:prstGeom>
        <a:solidFill>
          <a:srgbClr val="404040">
            <a:alpha val="90000"/>
          </a:srgbClr>
        </a:solidFill>
        <a:ln w="12700" cap="flat" cmpd="sng" algn="ctr">
          <a:solidFill>
            <a:srgbClr val="40404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FFFF">
                  <a:lumMod val="95000"/>
                </a:srgbClr>
              </a:solidFill>
              <a:effectLst>
                <a:outerShdw blurRad="38100" dist="38100" dir="2700000" algn="tl">
                  <a:srgbClr val="000000">
                    <a:alpha val="43137"/>
                  </a:srgbClr>
                </a:outerShdw>
              </a:effectLst>
              <a:latin typeface="Segoe Print" panose="02000600000000000000" pitchFamily="2" charset="0"/>
              <a:ea typeface="+mn-ea"/>
              <a:cs typeface="+mn-cs"/>
            </a:rPr>
            <a:t>Connecting bridge (http)</a:t>
          </a:r>
        </a:p>
      </dsp:txBody>
      <dsp:txXfrm rot="-5400000">
        <a:off x="1330865" y="1772999"/>
        <a:ext cx="7857583" cy="1115148"/>
      </dsp:txXfrm>
    </dsp:sp>
    <dsp:sp modelId="{45202E3B-AE8C-4794-98A7-E158E805D36F}">
      <dsp:nvSpPr>
        <dsp:cNvPr id="0" name=""/>
        <dsp:cNvSpPr/>
      </dsp:nvSpPr>
      <dsp:spPr>
        <a:xfrm rot="5400000">
          <a:off x="-285185" y="3707890"/>
          <a:ext cx="1901235" cy="1330864"/>
        </a:xfrm>
        <a:prstGeom prst="chevron">
          <a:avLst/>
        </a:prstGeom>
        <a:solidFill>
          <a:srgbClr val="BFBFBF"/>
        </a:solidFill>
        <a:ln w="12700" cap="flat" cmpd="sng" algn="ctr">
          <a:solidFill>
            <a:srgbClr val="BFBFB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Converting it to a </a:t>
          </a:r>
          <a:r>
            <a:rPr lang="en-US" sz="1200" kern="1200" dirty="0">
              <a:solidFill>
                <a:schemeClr val="bg1"/>
              </a:solidFill>
            </a:rPr>
            <a:t>spectrogram and returning label</a:t>
          </a:r>
          <a:endParaRPr lang="en-US" sz="1200" kern="1200" dirty="0"/>
        </a:p>
      </dsp:txBody>
      <dsp:txXfrm rot="-5400000">
        <a:off x="1" y="4088136"/>
        <a:ext cx="1330864" cy="570371"/>
      </dsp:txXfrm>
    </dsp:sp>
    <dsp:sp modelId="{407ED72A-5433-4AC8-B5D1-EAAF9546C36E}">
      <dsp:nvSpPr>
        <dsp:cNvPr id="0" name=""/>
        <dsp:cNvSpPr/>
      </dsp:nvSpPr>
      <dsp:spPr>
        <a:xfrm rot="5400000">
          <a:off x="4671918" y="81651"/>
          <a:ext cx="1235802" cy="7917910"/>
        </a:xfrm>
        <a:prstGeom prst="round2SameRect">
          <a:avLst/>
        </a:prstGeom>
        <a:solidFill>
          <a:srgbClr val="BFBFBF">
            <a:alpha val="90000"/>
          </a:srgbClr>
        </a:solidFill>
        <a:ln w="12700" cap="flat" cmpd="sng" algn="ctr">
          <a:solidFill>
            <a:srgbClr val="BFBFB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b="1" kern="1200" dirty="0">
              <a:solidFill>
                <a:srgbClr val="FFFFFF">
                  <a:lumMod val="95000"/>
                </a:srgbClr>
              </a:solidFill>
              <a:effectLst>
                <a:outerShdw blurRad="38100" dist="38100" dir="2700000" algn="tl">
                  <a:srgbClr val="000000">
                    <a:alpha val="43137"/>
                  </a:srgbClr>
                </a:outerShdw>
              </a:effectLst>
              <a:latin typeface="Segoe Print" panose="02000600000000000000" pitchFamily="2" charset="0"/>
              <a:ea typeface="+mn-ea"/>
              <a:cs typeface="+mn-cs"/>
            </a:rPr>
            <a:t>Server side (flask/python)</a:t>
          </a:r>
        </a:p>
      </dsp:txBody>
      <dsp:txXfrm rot="-5400000">
        <a:off x="1330865" y="3483032"/>
        <a:ext cx="7857583" cy="111514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12/11/2022</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2400" dirty="0"/>
              <a:t>פתיחת הנושא:</a:t>
            </a:r>
          </a:p>
          <a:p>
            <a:pPr algn="r" rtl="1"/>
            <a:r>
              <a:rPr lang="he-IL" sz="2400" dirty="0"/>
              <a:t>הפרויקט שלנו עוסק בבעיית הנגישות המפוזרת ברחבי הבראוסר בעת גלישה באינטרנט</a:t>
            </a:r>
            <a:r>
              <a:rPr lang="en-US" sz="2400" dirty="0"/>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400" dirty="0"/>
              <a:t>כיום קצב גידול הפיתוחים הטכנולוגיים והשימוש בהם רק הולך וגדל ואיתו גדל הצורך בשימוש נגיש וקליל באמצעים טכנולוגים אלו</a:t>
            </a:r>
            <a:r>
              <a:rPr lang="en-US" sz="2400" dirty="0"/>
              <a:t>,</a:t>
            </a:r>
            <a:r>
              <a:rPr lang="he-IL" sz="2400" dirty="0"/>
              <a:t> בעיקר למגוון מסוים של אוכלוסיות בחברה</a:t>
            </a:r>
            <a:r>
              <a:rPr lang="en-US" sz="2400" dirty="0"/>
              <a:t>,</a:t>
            </a:r>
            <a:r>
              <a:rPr lang="he-IL" sz="2400" dirty="0"/>
              <a:t> בינהן מבוגרים וילדים</a:t>
            </a:r>
            <a:r>
              <a:rPr lang="en-US" sz="2400" dirty="0"/>
              <a:t>.</a:t>
            </a:r>
            <a:endParaRPr lang="he-IL" sz="2400" dirty="0"/>
          </a:p>
          <a:p>
            <a:pPr algn="r" rtl="1"/>
            <a:r>
              <a:rPr lang="he-IL" sz="2400" dirty="0"/>
              <a:t>הפרויקט בעצם נותן פתרון יצירתי ומהנה למשתמש האינטרנט בעת גלישתו באמצעות הדפדפן (בפרוייקט שלנו זה </a:t>
            </a:r>
            <a:r>
              <a:rPr lang="en-US" sz="2400" dirty="0"/>
              <a:t>chrome</a:t>
            </a:r>
            <a:r>
              <a:rPr lang="he-IL" sz="2400" dirty="0"/>
              <a:t>) -  המשתמש בתוכנת זיהוי קול על מנת לבצע פקודות בסיסיות אך חשובות להתמצאות והתניידות בדפדפן</a:t>
            </a:r>
            <a:r>
              <a:rPr lang="en-US" sz="2400" dirty="0"/>
              <a:t>,</a:t>
            </a:r>
            <a:r>
              <a:rPr lang="he-IL" sz="2400" dirty="0"/>
              <a:t> הפרויקט הוא בעצם תוסף(אקסטנשיין) שאותו אנחנו מתקינים בדפדפן ויכולים להשתמש בו בצורה מיידית וקלילה בעת שימוש בלחיצת כפתור יחידה!</a:t>
            </a:r>
          </a:p>
          <a:p>
            <a:pPr algn="r" rtl="1"/>
            <a:r>
              <a:rPr lang="he-IL" sz="2400" dirty="0"/>
              <a:t>אנחנו מקליטים את הפקודה הרצויה והדפדפן מגיב בהתאם</a:t>
            </a:r>
            <a:r>
              <a:rPr lang="en-US" sz="2400" dirty="0"/>
              <a:t>.</a:t>
            </a:r>
            <a:endParaRPr lang="he-IL" sz="2400"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לאחר קריאה של מספר מאמרים גילינו שהתוצאה הטובה ביותר של דיוק מודלים שאומנו על קבצי קול הייתה לאחר שינוי קבצי הקול לקבצים מסוג ספקטוגרמות קבצי אלו דומים לתמונות והם מייצגים עוצמות של תדרים בעזרת צבעים, בכך נוכל לייצג קבצי קול שהם בעצם אוסף של תדרים למשך זמן.</a:t>
            </a:r>
          </a:p>
          <a:p>
            <a:pPr algn="r"/>
            <a:r>
              <a:rPr lang="he-IL" dirty="0"/>
              <a:t>את ההמרה לקבצים מסוג זה, ביצענו על ידי ספרייה של טנזור פלו אשר מייצרת קבצי ספקוטוגרמה מקבצי קול לא מקווצים. </a:t>
            </a:r>
            <a:endParaRPr lang="aa-ET" dirty="0"/>
          </a:p>
        </p:txBody>
      </p:sp>
      <p:sp>
        <p:nvSpPr>
          <p:cNvPr id="4" name="Slide Number Placeholder 3"/>
          <p:cNvSpPr>
            <a:spLocks noGrp="1"/>
          </p:cNvSpPr>
          <p:nvPr>
            <p:ph type="sldNum" sz="quarter" idx="5"/>
          </p:nvPr>
        </p:nvSpPr>
        <p:spPr/>
        <p:txBody>
          <a:bodyPr/>
          <a:lstStyle/>
          <a:p>
            <a:fld id="{7F48DEA9-6F4F-4540-9E5D-C6F39079AF72}" type="slidenum">
              <a:rPr lang="en-US" smtClean="0"/>
              <a:t>11</a:t>
            </a:fld>
            <a:endParaRPr lang="en-US" dirty="0"/>
          </a:p>
        </p:txBody>
      </p:sp>
    </p:spTree>
    <p:extLst>
      <p:ext uri="{BB962C8B-B14F-4D97-AF65-F5344CB8AC3E}">
        <p14:creationId xmlns:p14="http://schemas.microsoft.com/office/powerpoint/2010/main" val="296160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dirty="0"/>
              <a:t>לאחר קריאה של מספר מאמרים גילינו שהתוצאה הטובה ביותר של דיוק מודלים שאומנו על קבצי קול הייתה לאחר שינוי קבצי הקול לקבצים מסוג ספקטוגרמות קבצי אלו דומים לתמונות והם מייצגים עוצמות של תדרים בעזרת צבעים, בכך נוכל לייצג קבצי קול שהם בעצם אוסף של תדרים למשך זמן.</a:t>
            </a:r>
          </a:p>
          <a:p>
            <a:pPr marL="0" marR="0" lvl="0" indent="0" algn="r" defTabSz="914400" rtl="0" eaLnBrk="1" fontAlgn="auto" latinLnBrk="0" hangingPunct="1">
              <a:lnSpc>
                <a:spcPct val="100000"/>
              </a:lnSpc>
              <a:spcBef>
                <a:spcPts val="0"/>
              </a:spcBef>
              <a:spcAft>
                <a:spcPts val="0"/>
              </a:spcAft>
              <a:buClrTx/>
              <a:buSzTx/>
              <a:buFontTx/>
              <a:buNone/>
              <a:tabLst/>
              <a:defRPr/>
            </a:pPr>
            <a:r>
              <a:rPr lang="he-IL" dirty="0"/>
              <a:t>כעת נותר ליצור מבנה נתונים המכיל ספקוטוגרמה אל מול פקודה.</a:t>
            </a:r>
            <a:endParaRPr lang="aa-ET" dirty="0"/>
          </a:p>
          <a:p>
            <a:pPr algn="r"/>
            <a:endParaRPr lang="aa-ET" dirty="0"/>
          </a:p>
        </p:txBody>
      </p:sp>
      <p:sp>
        <p:nvSpPr>
          <p:cNvPr id="4" name="Slide Number Placeholder 3"/>
          <p:cNvSpPr>
            <a:spLocks noGrp="1"/>
          </p:cNvSpPr>
          <p:nvPr>
            <p:ph type="sldNum" sz="quarter" idx="5"/>
          </p:nvPr>
        </p:nvSpPr>
        <p:spPr/>
        <p:txBody>
          <a:bodyPr/>
          <a:lstStyle/>
          <a:p>
            <a:fld id="{7F48DEA9-6F4F-4540-9E5D-C6F39079AF72}" type="slidenum">
              <a:rPr lang="en-US" smtClean="0"/>
              <a:t>12</a:t>
            </a:fld>
            <a:endParaRPr lang="en-US" dirty="0"/>
          </a:p>
        </p:txBody>
      </p:sp>
    </p:spTree>
    <p:extLst>
      <p:ext uri="{BB962C8B-B14F-4D97-AF65-F5344CB8AC3E}">
        <p14:creationId xmlns:p14="http://schemas.microsoft.com/office/powerpoint/2010/main" val="1620894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13</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16</a:t>
            </a:fld>
            <a:endParaRPr lang="en-US" dirty="0"/>
          </a:p>
        </p:txBody>
      </p:sp>
    </p:spTree>
    <p:extLst>
      <p:ext uri="{BB962C8B-B14F-4D97-AF65-F5344CB8AC3E}">
        <p14:creationId xmlns:p14="http://schemas.microsoft.com/office/powerpoint/2010/main" val="283444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נציג בקצרה את השימוש בתוסף אחרי שהורדנו את התוסף ונתנו הרשאת מיקרופון אפשר להתחיל להשתמש בו:</a:t>
            </a:r>
          </a:p>
          <a:p>
            <a:pPr marL="171450" indent="-171450" algn="r" rtl="1">
              <a:buFontTx/>
              <a:buChar char="-"/>
            </a:pPr>
            <a:r>
              <a:rPr lang="he-IL" dirty="0"/>
              <a:t>ראשית לוחצים על כפתור (</a:t>
            </a:r>
            <a:r>
              <a:rPr lang="en-US" dirty="0"/>
              <a:t>F9</a:t>
            </a:r>
            <a:r>
              <a:rPr lang="he-IL" dirty="0"/>
              <a:t> או </a:t>
            </a:r>
            <a:r>
              <a:rPr lang="en-US" dirty="0"/>
              <a:t>FN</a:t>
            </a:r>
            <a:r>
              <a:rPr lang="he-IL" dirty="0"/>
              <a:t>+</a:t>
            </a:r>
            <a:r>
              <a:rPr lang="en-US" dirty="0"/>
              <a:t>F9</a:t>
            </a:r>
            <a:r>
              <a:rPr lang="he-IL" dirty="0"/>
              <a:t>) (כמובן שזה רק אפשרות אחת</a:t>
            </a:r>
            <a:r>
              <a:rPr lang="en-US" dirty="0"/>
              <a:t>,</a:t>
            </a:r>
            <a:r>
              <a:rPr lang="he-IL" dirty="0"/>
              <a:t>בדיעבד אפשר כל מקש אחר אך בחרנו במקש פחות שכיח) </a:t>
            </a:r>
          </a:p>
          <a:p>
            <a:pPr marL="171450" indent="-171450" algn="r" rtl="1">
              <a:buFontTx/>
              <a:buChar char="-"/>
            </a:pPr>
            <a:r>
              <a:rPr lang="he-IL" dirty="0"/>
              <a:t>ומיד אחר כך מקליטים את הפקודה הרצויה מבין ששת הפקודות שלנו: שהן </a:t>
            </a:r>
            <a:r>
              <a:rPr lang="en-US" dirty="0"/>
              <a:t>….</a:t>
            </a:r>
            <a:endParaRPr lang="he-IL" dirty="0"/>
          </a:p>
          <a:p>
            <a:pPr marL="171450" indent="-171450" algn="r" rtl="1">
              <a:buFontTx/>
              <a:buChar char="-"/>
            </a:pPr>
            <a:r>
              <a:rPr lang="he-IL" dirty="0"/>
              <a:t>ומחכים לדפדפן שיבצע את הפקודה</a:t>
            </a:r>
            <a:r>
              <a:rPr lang="en-US" dirty="0"/>
              <a:t>.</a:t>
            </a:r>
          </a:p>
        </p:txBody>
      </p:sp>
      <p:sp>
        <p:nvSpPr>
          <p:cNvPr id="4" name="Slide Number Placeholder 3"/>
          <p:cNvSpPr>
            <a:spLocks noGrp="1"/>
          </p:cNvSpPr>
          <p:nvPr>
            <p:ph type="sldNum" sz="quarter" idx="5"/>
          </p:nvPr>
        </p:nvSpPr>
        <p:spPr/>
        <p:txBody>
          <a:bodyPr/>
          <a:lstStyle/>
          <a:p>
            <a:fld id="{7F48DEA9-6F4F-4540-9E5D-C6F39079AF72}" type="slidenum">
              <a:rPr lang="en-US" smtClean="0"/>
              <a:t>2</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כמו שכבר ציינו</a:t>
            </a:r>
            <a:r>
              <a:rPr lang="en-US" dirty="0"/>
              <a:t>,</a:t>
            </a:r>
            <a:r>
              <a:rPr lang="he-IL" dirty="0"/>
              <a:t> הפרוייקט מכוון לתת פתרון נגיש וקליל למשתמשי רשת האינטרנט בכלל אך  מכוון לשני אוכלסיות עיקריות שהן:</a:t>
            </a:r>
            <a:endParaRPr lang="he-IL" sz="1200" dirty="0"/>
          </a:p>
          <a:p>
            <a:pPr algn="r" rtl="1"/>
            <a:r>
              <a:rPr lang="he-IL" sz="1200" dirty="0"/>
              <a:t> - אכולסית המבוגרים - האינטרנט רק הולך ומתעצם והשימוש בו נהיה קשה יותר</a:t>
            </a:r>
            <a:r>
              <a:rPr lang="en-US" sz="1200" dirty="0"/>
              <a:t>,</a:t>
            </a:r>
            <a:r>
              <a:rPr lang="he-IL" sz="1200" dirty="0"/>
              <a:t> במיוחד למבוגרים שכל נושא הטכנולוגיה החדישה קשה להם לעיכול ולכן קיים צורך למציאת פתרון יצירתי עבורם לשימוש נגיש ונוח ברחבי האינטרנט באמצעות הדפדפן בכדי להעניק להם תחושת רווחה וגם הנאה בעת הגלישה באתרים האהובים עליהם והחשובים להם</a:t>
            </a:r>
            <a:r>
              <a:rPr lang="en-US" sz="1200" dirty="0"/>
              <a:t>.</a:t>
            </a:r>
          </a:p>
          <a:p>
            <a:pPr algn="r" rtl="1"/>
            <a:r>
              <a:rPr lang="he-IL" sz="1200" dirty="0"/>
              <a:t>- אכולוסית הילדים – בדומה למבוגרים</a:t>
            </a:r>
            <a:r>
              <a:rPr lang="en-US" sz="1200" dirty="0"/>
              <a:t>,</a:t>
            </a:r>
            <a:r>
              <a:rPr lang="he-IL" sz="1200" dirty="0"/>
              <a:t> לילדים אין את הניסיון וההבנה המעמיקה בכדי להתמצא בדפדפן בצורה נכונה ומהירה</a:t>
            </a:r>
            <a:r>
              <a:rPr lang="en-US" sz="1200" dirty="0"/>
              <a:t>  - </a:t>
            </a:r>
            <a:r>
              <a:rPr lang="he-IL" sz="1200" dirty="0"/>
              <a:t>לכן קיים פתרון נגיש </a:t>
            </a:r>
            <a:r>
              <a:rPr lang="en-US" sz="1200" dirty="0"/>
              <a:t>,</a:t>
            </a:r>
            <a:r>
              <a:rPr lang="he-IL" sz="1200" dirty="0"/>
              <a:t>קליל ומהנה במיוחד על מנת לעזור להם להתנייד נכון וכן במקביל ללמוד ולתרגל את הדיבור בשפה האנגלית בצורה מדוייקת מבלי שירגישו מוכרחים ומוכפים</a:t>
            </a:r>
            <a:r>
              <a:rPr lang="en-US" sz="1200" dirty="0"/>
              <a:t>.</a:t>
            </a:r>
            <a:r>
              <a:rPr lang="he-IL" sz="1200" dirty="0"/>
              <a:t> </a:t>
            </a:r>
          </a:p>
          <a:p>
            <a:pPr algn="r" rtl="1"/>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כעת נרד קצת לעומק מבנה הפרויקט ואיך הוא עובד מאחורי הקלעים: </a:t>
            </a:r>
          </a:p>
          <a:p>
            <a:pPr algn="r" rtl="1"/>
            <a:r>
              <a:rPr lang="he-IL" dirty="0"/>
              <a:t>ראשית, נדגיש כי עיקר תוכן קוד התוסף כתוב בשפת </a:t>
            </a:r>
            <a:r>
              <a:rPr lang="en-US" dirty="0"/>
              <a:t>JS</a:t>
            </a:r>
            <a:r>
              <a:rPr lang="he-IL" dirty="0"/>
              <a:t> שהיא השפה המקובלת לשימוש בעת כתיבת תוספים לדפדפן</a:t>
            </a:r>
            <a:r>
              <a:rPr lang="en-US" dirty="0"/>
              <a:t>.</a:t>
            </a:r>
            <a:r>
              <a:rPr lang="he-IL" dirty="0"/>
              <a:t> לצד קבצי ה</a:t>
            </a:r>
            <a:r>
              <a:rPr lang="en-US" dirty="0"/>
              <a:t>JS</a:t>
            </a:r>
            <a:r>
              <a:rPr lang="he-IL" dirty="0"/>
              <a:t> עומדים קבצי </a:t>
            </a:r>
            <a:r>
              <a:rPr lang="en-US" dirty="0"/>
              <a:t>JSON </a:t>
            </a:r>
            <a:r>
              <a:rPr lang="he-IL" dirty="0"/>
              <a:t> הבאים לעזרת קבצי ה</a:t>
            </a:r>
            <a:r>
              <a:rPr lang="en-US" dirty="0"/>
              <a:t>JS</a:t>
            </a:r>
            <a:r>
              <a:rPr lang="he-IL" dirty="0"/>
              <a:t> מבחינת ארגון מידע וקבצים אחרים(קובץ </a:t>
            </a:r>
            <a:r>
              <a:rPr lang="en-US" dirty="0"/>
              <a:t>manifest</a:t>
            </a:r>
            <a:r>
              <a:rPr lang="he-IL" dirty="0"/>
              <a:t> שהוא בעצם הקובץ</a:t>
            </a:r>
            <a:r>
              <a:rPr lang="en-US" dirty="0"/>
              <a:t>/</a:t>
            </a:r>
            <a:r>
              <a:rPr lang="he-IL" dirty="0"/>
              <a:t>דף המארגן של התוסף המחוייב להתווסף בתיקיית הפרוייקט)</a:t>
            </a:r>
            <a:r>
              <a:rPr lang="en-US" dirty="0"/>
              <a:t>.</a:t>
            </a:r>
          </a:p>
          <a:p>
            <a:pPr algn="r" rtl="1"/>
            <a:endParaRPr lang="en-US" dirty="0"/>
          </a:p>
          <a:p>
            <a:pPr algn="r" rtl="1"/>
            <a:r>
              <a:rPr lang="he-IL" dirty="0"/>
              <a:t>על מנת שנוכל לסווג קבצי קול כפקודות הרמנו שרת לוקלי שנעזר במודל שאימנו ובפנייה לשרת עם קובץ קול נחזיר את אחת ממילות הפקודה שלנו.</a:t>
            </a:r>
          </a:p>
          <a:p>
            <a:pPr algn="r" rtl="1"/>
            <a:endParaRPr lang="en-US" dirty="0"/>
          </a:p>
          <a:p>
            <a:pPr algn="r" rtl="1"/>
            <a:r>
              <a:rPr lang="he-IL" dirty="0"/>
              <a:t>לבסוף בכדי לקשר בין שני צדדים אלו המהווים את בסיס הפרוייקט השתמשנו בטכנולוגיית </a:t>
            </a:r>
            <a:r>
              <a:rPr lang="en-US" dirty="0"/>
              <a:t>HTTP</a:t>
            </a:r>
            <a:r>
              <a:rPr lang="he-IL" dirty="0"/>
              <a:t> על מנת ליצור שאילתה לשרת, היא מהווה את הגשר התקשורתי בין שני צדדי התוסף שלנו.    </a:t>
            </a:r>
          </a:p>
          <a:p>
            <a:pPr algn="r" rtl="1"/>
            <a:endParaRPr lang="he-IL" dirty="0"/>
          </a:p>
          <a:p>
            <a:pPr algn="r" rtl="1"/>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בכדי להתחיל לאמן את המודל שלנו על קבצי הקול התחלנו בהכנת מידע ושינוייים שלו בכדי שיתאים לצרכינו</a:t>
            </a:r>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חילקנו ביננו את המשימה של להקליט 333 הקלטות של כל אחד מששת הפקודות שבהן רצינו להשתמש</a:t>
            </a:r>
            <a:r>
              <a:rPr lang="en-US" dirty="0"/>
              <a:t>. </a:t>
            </a:r>
            <a:r>
              <a:rPr lang="he-IL" dirty="0"/>
              <a:t> כלומר כל אחד מאיתנו הקליט כ-2000 הקלטות.</a:t>
            </a:r>
          </a:p>
          <a:p>
            <a:pPr algn="r" rtl="1"/>
            <a:r>
              <a:rPr lang="he-IL" dirty="0"/>
              <a:t>הסיבה לכך שכל אחד מאיתנו הקליט הקלטות שונות הייתה כמובן לחלוק את הנטל בינינו ובעיקר לגרום למודל ללמוד סוגים שונים של הגיות בכדי שיוכל לפעול על יותר מאדם אחד.</a:t>
            </a:r>
          </a:p>
          <a:p>
            <a:pPr algn="r" rtl="1"/>
            <a:r>
              <a:rPr lang="he-IL" dirty="0"/>
              <a:t>לשם כך, השתמשנו באפליקציית ההקלטה של אפל אפליקציה זו מקליטה קבצי קול ושומרת אותם כקבצים מקווצים מסוג </a:t>
            </a:r>
            <a:r>
              <a:rPr lang="en-US" dirty="0"/>
              <a:t>A</a:t>
            </a:r>
            <a:r>
              <a:rPr lang="he-IL" dirty="0"/>
              <a:t>4</a:t>
            </a:r>
            <a:r>
              <a:rPr lang="en-US" dirty="0"/>
              <a:t>M</a:t>
            </a:r>
            <a:r>
              <a:rPr lang="he-IL" dirty="0"/>
              <a:t> קבצים אלו שמורים לפי </a:t>
            </a:r>
            <a:r>
              <a:rPr lang="en-US" dirty="0"/>
              <a:t>sample rate </a:t>
            </a:r>
            <a:r>
              <a:rPr lang="he-IL" dirty="0"/>
              <a:t> של </a:t>
            </a:r>
            <a:r>
              <a:rPr lang="en-US" dirty="0"/>
              <a:t>.8KHz</a:t>
            </a:r>
          </a:p>
          <a:p>
            <a:pPr algn="r" rtl="1"/>
            <a:r>
              <a:rPr lang="he-IL" dirty="0"/>
              <a:t> </a:t>
            </a:r>
          </a:p>
        </p:txBody>
      </p:sp>
      <p:sp>
        <p:nvSpPr>
          <p:cNvPr id="4" name="מציין מיקום של מספר שקופית 3"/>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58002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לשם כך, השתמשנו באפליקציית ההקלטה של אפל אפליקציה זו מקליטה קבצי קול ושומרת אותם כקבצים מקווצים מסוג </a:t>
            </a:r>
            <a:r>
              <a:rPr lang="en-US" dirty="0"/>
              <a:t>A</a:t>
            </a:r>
            <a:r>
              <a:rPr lang="he-IL" dirty="0"/>
              <a:t>4</a:t>
            </a:r>
            <a:r>
              <a:rPr lang="en-US" dirty="0"/>
              <a:t>M</a:t>
            </a:r>
            <a:r>
              <a:rPr lang="he-IL" dirty="0"/>
              <a:t> קבצים אלו שמורים לפי </a:t>
            </a:r>
            <a:r>
              <a:rPr lang="en-US" dirty="0"/>
              <a:t>sample rate </a:t>
            </a:r>
            <a:r>
              <a:rPr lang="he-IL" dirty="0"/>
              <a:t> של </a:t>
            </a:r>
            <a:r>
              <a:rPr lang="en-US" dirty="0"/>
              <a:t>.8KHz</a:t>
            </a:r>
            <a:endParaRPr lang="he-IL" dirty="0"/>
          </a:p>
          <a:p>
            <a:pPr algn="r" rtl="1"/>
            <a:r>
              <a:rPr lang="he-IL" dirty="0"/>
              <a:t>על מנת שנוכל לעבוד עם קבצי קול אלו היינו צריכים להמיר אותם מקבצים מקווצים(</a:t>
            </a:r>
            <a:r>
              <a:rPr lang="en-US" dirty="0"/>
              <a:t>compressed</a:t>
            </a:r>
            <a:r>
              <a:rPr lang="he-IL" dirty="0"/>
              <a:t>) לקבצי קול בצורתם הטבעית(</a:t>
            </a:r>
            <a:r>
              <a:rPr lang="en-US" dirty="0"/>
              <a:t>raw files</a:t>
            </a:r>
            <a:r>
              <a:rPr lang="he-IL" dirty="0"/>
              <a:t>), בכדי לבצע פעולה זו מצאנו ספרייה בפייטון שפותחת קבצים אלו לקבצי בינאררים ושומרת אותם מחדש כקבצי</a:t>
            </a:r>
            <a:r>
              <a:rPr lang="en-US" dirty="0"/>
              <a:t>Wav </a:t>
            </a:r>
            <a:r>
              <a:rPr lang="he-IL" dirty="0"/>
              <a:t> שהוא סוג של קבצים לא מקווצים.</a:t>
            </a:r>
          </a:p>
          <a:p>
            <a:pPr algn="r" rtl="1"/>
            <a:r>
              <a:rPr lang="he-IL" dirty="0"/>
              <a:t>בתמונה ניתן לראות תצוגה של קובץ קול לא מקווץ.</a:t>
            </a:r>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2122584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לאחר קריאה של מספר מאמרים גילינו שהתוצאה הטובה ביותר של דיוק מודלים שאומנו על קבצי קול הייתה לאחר שינוי קבצי הקול לקבצים מסוג ספקטוגרמות קבצי אלו דומים לתמונות והם מייצגים עוצמות של תדרים בעזרת צבעים, בכך נוכל לייצג קבצי קול שהם בעצם אוסף של תדרים למשך זמן.</a:t>
            </a:r>
          </a:p>
          <a:p>
            <a:pPr algn="r"/>
            <a:r>
              <a:rPr lang="he-IL" dirty="0"/>
              <a:t>את ההמרה לקבצים מסוג זה, ביצענו על ידי ספרייה של טנזור פלו אשר מייצרת קבצי ספקוטוגרמה מקבצי קול לא מקווצים. </a:t>
            </a:r>
            <a:endParaRPr lang="aa-ET"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289301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51.png"/><Relationship Id="rId12" Type="http://schemas.microsoft.com/office/2007/relationships/hdphoto" Target="../media/hdphoto3.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sv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4.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60.pn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4.sv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3.png"/><Relationship Id="rId9" Type="http://schemas.openxmlformats.org/officeDocument/2006/relationships/image" Target="../media/image64.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4.svg"/><Relationship Id="rId4" Type="http://schemas.openxmlformats.org/officeDocument/2006/relationships/image" Target="../media/image6.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kv"/><Relationship Id="rId1" Type="http://schemas.openxmlformats.org/officeDocument/2006/relationships/video" Target="NULL" TargetMode="Externa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png"/><Relationship Id="rId3" Type="http://schemas.openxmlformats.org/officeDocument/2006/relationships/chart" Target="../charts/chart1.xml"/><Relationship Id="rId7" Type="http://schemas.openxmlformats.org/officeDocument/2006/relationships/image" Target="../media/image24.svg"/><Relationship Id="rId12"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image" Target="../media/image2.png"/><Relationship Id="rId12"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diagramLayout" Target="../diagrams/layout1.xml"/><Relationship Id="rId5" Type="http://schemas.openxmlformats.org/officeDocument/2006/relationships/image" Target="../media/image30.png"/><Relationship Id="rId10" Type="http://schemas.openxmlformats.org/officeDocument/2006/relationships/diagramData" Target="../diagrams/data1.xml"/><Relationship Id="rId4" Type="http://schemas.microsoft.com/office/2007/relationships/hdphoto" Target="../media/hdphoto1.wdp"/><Relationship Id="rId9" Type="http://schemas.openxmlformats.org/officeDocument/2006/relationships/image" Target="../media/image4.svg"/><Relationship Id="rId14" Type="http://schemas.microsoft.com/office/2007/relationships/diagramDrawing" Target="../diagrams/drawing1.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png"/><Relationship Id="rId5" Type="http://schemas.openxmlformats.org/officeDocument/2006/relationships/image" Target="../media/image33.png"/><Relationship Id="rId10" Type="http://schemas.openxmlformats.org/officeDocument/2006/relationships/image" Target="../media/image2.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svg"/><Relationship Id="rId10" Type="http://schemas.openxmlformats.org/officeDocument/2006/relationships/image" Target="../media/image46.svg"/><Relationship Id="rId4" Type="http://schemas.openxmlformats.org/officeDocument/2006/relationships/image" Target="../media/image3.pn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7" y="1224090"/>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291940" y="2699467"/>
            <a:ext cx="3608115" cy="1200329"/>
          </a:xfrm>
          <a:prstGeom prst="rect">
            <a:avLst/>
          </a:prstGeom>
          <a:noFill/>
        </p:spPr>
        <p:txBody>
          <a:bodyPr wrap="square" rtlCol="0" anchor="ctr">
            <a:spAutoFit/>
          </a:bodyPr>
          <a:lstStyle/>
          <a:p>
            <a:pPr algn="ctr"/>
            <a:r>
              <a:rPr lang="en-US" sz="3600" dirty="0">
                <a:solidFill>
                  <a:schemeClr val="bg1"/>
                </a:solidFill>
                <a:latin typeface="+mj-lt"/>
              </a:rPr>
              <a:t>Chrome</a:t>
            </a:r>
          </a:p>
          <a:p>
            <a:pPr algn="ctr"/>
            <a:r>
              <a:rPr lang="en-US" sz="3600" dirty="0">
                <a:solidFill>
                  <a:schemeClr val="bg1"/>
                </a:solidFill>
                <a:latin typeface="+mj-lt"/>
              </a:rPr>
              <a:t>commander</a:t>
            </a:r>
          </a:p>
        </p:txBody>
      </p:sp>
      <p:sp>
        <p:nvSpPr>
          <p:cNvPr id="19" name="TextBox 18">
            <a:extLst>
              <a:ext uri="{FF2B5EF4-FFF2-40B4-BE49-F238E27FC236}">
                <a16:creationId xmlns:a16="http://schemas.microsoft.com/office/drawing/2014/main" id="{3BCC445D-99BF-4BD6-A87A-9AB46C82F7C1}"/>
              </a:ext>
            </a:extLst>
          </p:cNvPr>
          <p:cNvSpPr txBox="1"/>
          <p:nvPr/>
        </p:nvSpPr>
        <p:spPr>
          <a:xfrm>
            <a:off x="3509883" y="4038295"/>
            <a:ext cx="5157866" cy="461665"/>
          </a:xfrm>
          <a:prstGeom prst="rect">
            <a:avLst/>
          </a:prstGeom>
          <a:noFill/>
        </p:spPr>
        <p:txBody>
          <a:bodyPr wrap="square" rtlCol="0" anchor="ctr">
            <a:spAutoFit/>
          </a:bodyPr>
          <a:lstStyle/>
          <a:p>
            <a:pPr algn="ctr"/>
            <a:r>
              <a:rPr lang="en-US" sz="2400" dirty="0">
                <a:solidFill>
                  <a:schemeClr val="bg1"/>
                </a:solidFill>
              </a:rPr>
              <a:t>using speech</a:t>
            </a:r>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grpSp>
        <p:nvGrpSpPr>
          <p:cNvPr id="3" name="Group 2">
            <a:extLst>
              <a:ext uri="{FF2B5EF4-FFF2-40B4-BE49-F238E27FC236}">
                <a16:creationId xmlns:a16="http://schemas.microsoft.com/office/drawing/2014/main" id="{926A24EC-A040-4FCC-DC20-CFDD9B72FB49}"/>
              </a:ext>
            </a:extLst>
          </p:cNvPr>
          <p:cNvGrpSpPr/>
          <p:nvPr/>
        </p:nvGrpSpPr>
        <p:grpSpPr>
          <a:xfrm>
            <a:off x="5516060" y="1634047"/>
            <a:ext cx="1145511" cy="1125829"/>
            <a:chOff x="3083278" y="4628712"/>
            <a:chExt cx="2857500" cy="2857500"/>
          </a:xfrm>
        </p:grpSpPr>
        <p:pic>
          <p:nvPicPr>
            <p:cNvPr id="6" name="Picture 18">
              <a:extLst>
                <a:ext uri="{FF2B5EF4-FFF2-40B4-BE49-F238E27FC236}">
                  <a16:creationId xmlns:a16="http://schemas.microsoft.com/office/drawing/2014/main" id="{4CFF7588-A07A-79F9-ED40-B0DAE11B85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Volume outline">
              <a:extLst>
                <a:ext uri="{FF2B5EF4-FFF2-40B4-BE49-F238E27FC236}">
                  <a16:creationId xmlns:a16="http://schemas.microsoft.com/office/drawing/2014/main" id="{E1B37159-FE9A-4F58-CD74-283993A8876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4178" y="5732338"/>
              <a:ext cx="671237" cy="671237"/>
            </a:xfrm>
            <a:prstGeom prst="rect">
              <a:avLst/>
            </a:prstGeom>
          </p:spPr>
        </p:pic>
      </p:grpSp>
      <p:sp>
        <p:nvSpPr>
          <p:cNvPr id="9" name="תיבת טקסט 8">
            <a:extLst>
              <a:ext uri="{FF2B5EF4-FFF2-40B4-BE49-F238E27FC236}">
                <a16:creationId xmlns:a16="http://schemas.microsoft.com/office/drawing/2014/main" id="{E06BB7D2-5E25-DCC9-D102-2B2060B674CF}"/>
              </a:ext>
            </a:extLst>
          </p:cNvPr>
          <p:cNvSpPr txBox="1"/>
          <p:nvPr/>
        </p:nvSpPr>
        <p:spPr>
          <a:xfrm>
            <a:off x="471948" y="5397481"/>
            <a:ext cx="7276088" cy="461665"/>
          </a:xfrm>
          <a:prstGeom prst="rect">
            <a:avLst/>
          </a:prstGeom>
          <a:noFill/>
        </p:spPr>
        <p:txBody>
          <a:bodyPr wrap="square" rtlCol="1">
            <a:spAutoFit/>
          </a:bodyPr>
          <a:lstStyle/>
          <a:p>
            <a:pPr algn="l" rtl="1"/>
            <a:r>
              <a:rPr lang="en-US" sz="2400" b="1" dirty="0">
                <a:solidFill>
                  <a:schemeClr val="bg1"/>
                </a:solidFill>
              </a:rPr>
              <a:t>Presenting: </a:t>
            </a:r>
            <a:r>
              <a:rPr lang="en-US" sz="2400" b="1" dirty="0" err="1">
                <a:solidFill>
                  <a:schemeClr val="bg1"/>
                </a:solidFill>
              </a:rPr>
              <a:t>Eyal</a:t>
            </a:r>
            <a:r>
              <a:rPr lang="en-US" sz="2400" b="1" dirty="0">
                <a:solidFill>
                  <a:schemeClr val="bg1"/>
                </a:solidFill>
              </a:rPr>
              <a:t> </a:t>
            </a:r>
            <a:r>
              <a:rPr lang="en-US" sz="2400" b="1" dirty="0" err="1">
                <a:solidFill>
                  <a:schemeClr val="bg1"/>
                </a:solidFill>
              </a:rPr>
              <a:t>Tzipor</a:t>
            </a:r>
            <a:r>
              <a:rPr lang="en-US" sz="2400" b="1" dirty="0">
                <a:solidFill>
                  <a:schemeClr val="bg1"/>
                </a:solidFill>
              </a:rPr>
              <a:t>, Guy </a:t>
            </a:r>
            <a:r>
              <a:rPr lang="en-US" sz="2400" b="1" dirty="0" err="1">
                <a:solidFill>
                  <a:schemeClr val="bg1"/>
                </a:solidFill>
              </a:rPr>
              <a:t>Bercovitch</a:t>
            </a:r>
            <a:r>
              <a:rPr lang="en-US" sz="2400" b="1" dirty="0">
                <a:solidFill>
                  <a:schemeClr val="bg1"/>
                </a:solidFill>
              </a:rPr>
              <a:t>, Matan </a:t>
            </a:r>
            <a:r>
              <a:rPr lang="en-US" sz="2400" b="1" dirty="0" err="1">
                <a:solidFill>
                  <a:schemeClr val="bg1"/>
                </a:solidFill>
              </a:rPr>
              <a:t>Tavor</a:t>
            </a:r>
            <a:endParaRPr lang="he-IL" sz="2400" b="1" dirty="0">
              <a:solidFill>
                <a:schemeClr val="bg1"/>
              </a:solidFill>
            </a:endParaRP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D2FAAD-DD9D-1605-AFCE-221691F2888D}"/>
              </a:ext>
            </a:extLst>
          </p:cNvPr>
          <p:cNvSpPr>
            <a:spLocks noGrp="1"/>
          </p:cNvSpPr>
          <p:nvPr>
            <p:ph type="sldNum" sz="quarter" idx="12"/>
          </p:nvPr>
        </p:nvSpPr>
        <p:spPr/>
        <p:txBody>
          <a:bodyPr/>
          <a:lstStyle/>
          <a:p>
            <a:fld id="{0FD50806-BABF-4915-9689-3B9956D1C75C}" type="slidenum">
              <a:rPr lang="en-US" smtClean="0"/>
              <a:pPr/>
              <a:t>10</a:t>
            </a:fld>
            <a:endParaRPr lang="en-US" dirty="0"/>
          </a:p>
        </p:txBody>
      </p:sp>
      <p:sp>
        <p:nvSpPr>
          <p:cNvPr id="8" name="Title 1">
            <a:extLst>
              <a:ext uri="{FF2B5EF4-FFF2-40B4-BE49-F238E27FC236}">
                <a16:creationId xmlns:a16="http://schemas.microsoft.com/office/drawing/2014/main" id="{57113D12-6497-C8BE-82EE-D4BC0922165D}"/>
              </a:ext>
            </a:extLst>
          </p:cNvPr>
          <p:cNvSpPr txBox="1">
            <a:spLocks/>
          </p:cNvSpPr>
          <p:nvPr/>
        </p:nvSpPr>
        <p:spPr>
          <a:xfrm>
            <a:off x="838200" y="331413"/>
            <a:ext cx="10515600" cy="184204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4800" dirty="0">
                <a:solidFill>
                  <a:schemeClr val="tx1"/>
                </a:solidFill>
              </a:rPr>
              <a:t>Converting raw data to spectrogram images</a:t>
            </a:r>
          </a:p>
          <a:p>
            <a:endParaRPr lang="en-US" b="1" dirty="0">
              <a:solidFill>
                <a:schemeClr val="tx1"/>
              </a:solidFill>
              <a:effectLst>
                <a:outerShdw blurRad="38100" dist="38100" dir="2700000" algn="tl">
                  <a:srgbClr val="000000">
                    <a:alpha val="43137"/>
                  </a:srgbClr>
                </a:outerShdw>
              </a:effectLst>
              <a:latin typeface="Segoe Print" panose="02000600000000000000" pitchFamily="2" charset="0"/>
              <a:ea typeface="+mn-ea"/>
              <a:cs typeface="+mn-cs"/>
            </a:endParaRPr>
          </a:p>
        </p:txBody>
      </p:sp>
      <p:sp>
        <p:nvSpPr>
          <p:cNvPr id="9" name="Rectangle 8">
            <a:extLst>
              <a:ext uri="{FF2B5EF4-FFF2-40B4-BE49-F238E27FC236}">
                <a16:creationId xmlns:a16="http://schemas.microsoft.com/office/drawing/2014/main" id="{664A1EE6-567C-4F81-AFA5-642BEAED7784}"/>
              </a:ext>
            </a:extLst>
          </p:cNvPr>
          <p:cNvSpPr/>
          <p:nvPr/>
        </p:nvSpPr>
        <p:spPr>
          <a:xfrm>
            <a:off x="557006" y="1763024"/>
            <a:ext cx="5393349" cy="45243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1" dirty="0">
                <a:effectLst>
                  <a:outerShdw blurRad="38100" dist="38100" dir="2700000" algn="tl">
                    <a:srgbClr val="000000">
                      <a:alpha val="43137"/>
                    </a:srgbClr>
                  </a:outerShdw>
                </a:effectLst>
                <a:latin typeface="Segoe Print" panose="02000600000000000000" pitchFamily="2" charset="0"/>
              </a:rPr>
              <a:t>Spectrogram data is a way of visualizing data by presenting the frequency of a signal as it varies with time and showing his  amplitude with depth of colors</a:t>
            </a:r>
          </a:p>
        </p:txBody>
      </p:sp>
      <p:grpSp>
        <p:nvGrpSpPr>
          <p:cNvPr id="10" name="Group 9">
            <a:extLst>
              <a:ext uri="{FF2B5EF4-FFF2-40B4-BE49-F238E27FC236}">
                <a16:creationId xmlns:a16="http://schemas.microsoft.com/office/drawing/2014/main" id="{307EB616-5915-493A-D2E5-1DC248883574}"/>
              </a:ext>
            </a:extLst>
          </p:cNvPr>
          <p:cNvGrpSpPr/>
          <p:nvPr/>
        </p:nvGrpSpPr>
        <p:grpSpPr>
          <a:xfrm>
            <a:off x="10696494" y="6113805"/>
            <a:ext cx="734495" cy="715610"/>
            <a:chOff x="3083278" y="4628712"/>
            <a:chExt cx="2857500" cy="2857500"/>
          </a:xfrm>
        </p:grpSpPr>
        <p:pic>
          <p:nvPicPr>
            <p:cNvPr id="11" name="Picture 18">
              <a:extLst>
                <a:ext uri="{FF2B5EF4-FFF2-40B4-BE49-F238E27FC236}">
                  <a16:creationId xmlns:a16="http://schemas.microsoft.com/office/drawing/2014/main" id="{A6AD0AB1-CA77-8EE8-0636-3126FD595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Volume outline">
              <a:extLst>
                <a:ext uri="{FF2B5EF4-FFF2-40B4-BE49-F238E27FC236}">
                  <a16:creationId xmlns:a16="http://schemas.microsoft.com/office/drawing/2014/main" id="{43067F64-50BC-E2CD-828F-8E6C7B1824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6146" name="Picture 2">
            <a:extLst>
              <a:ext uri="{FF2B5EF4-FFF2-40B4-BE49-F238E27FC236}">
                <a16:creationId xmlns:a16="http://schemas.microsoft.com/office/drawing/2014/main" id="{30422EF6-85E1-89B9-54A6-1F57BD8313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9178" y="3015702"/>
            <a:ext cx="3882613" cy="2018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raphic 10" descr="Image with solid fill">
            <a:extLst>
              <a:ext uri="{FF2B5EF4-FFF2-40B4-BE49-F238E27FC236}">
                <a16:creationId xmlns:a16="http://schemas.microsoft.com/office/drawing/2014/main" id="{3A88BBEC-3523-470E-E2C5-3AD8CE938D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64880" y="1173659"/>
            <a:ext cx="1880130" cy="1880130"/>
          </a:xfrm>
          <a:prstGeom prst="rect">
            <a:avLst/>
          </a:prstGeom>
        </p:spPr>
      </p:pic>
      <p:cxnSp>
        <p:nvCxnSpPr>
          <p:cNvPr id="6" name="Straight Connector 14">
            <a:extLst>
              <a:ext uri="{FF2B5EF4-FFF2-40B4-BE49-F238E27FC236}">
                <a16:creationId xmlns:a16="http://schemas.microsoft.com/office/drawing/2014/main" id="{FB001B69-2703-45E6-963D-DFC6837E7DA5}"/>
              </a:ext>
            </a:extLst>
          </p:cNvPr>
          <p:cNvCxnSpPr>
            <a:cxnSpLocks/>
          </p:cNvCxnSpPr>
          <p:nvPr/>
        </p:nvCxnSpPr>
        <p:spPr>
          <a:xfrm>
            <a:off x="6451498" y="1667523"/>
            <a:ext cx="0" cy="453391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105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D2FAAD-DD9D-1605-AFCE-221691F2888D}"/>
              </a:ext>
            </a:extLst>
          </p:cNvPr>
          <p:cNvSpPr>
            <a:spLocks noGrp="1"/>
          </p:cNvSpPr>
          <p:nvPr>
            <p:ph type="sldNum" sz="quarter" idx="12"/>
          </p:nvPr>
        </p:nvSpPr>
        <p:spPr/>
        <p:txBody>
          <a:bodyPr/>
          <a:lstStyle/>
          <a:p>
            <a:fld id="{0FD50806-BABF-4915-9689-3B9956D1C75C}" type="slidenum">
              <a:rPr lang="en-US" smtClean="0"/>
              <a:pPr/>
              <a:t>11</a:t>
            </a:fld>
            <a:endParaRPr lang="en-US" dirty="0"/>
          </a:p>
        </p:txBody>
      </p:sp>
      <p:sp>
        <p:nvSpPr>
          <p:cNvPr id="8" name="Title 1">
            <a:extLst>
              <a:ext uri="{FF2B5EF4-FFF2-40B4-BE49-F238E27FC236}">
                <a16:creationId xmlns:a16="http://schemas.microsoft.com/office/drawing/2014/main" id="{57113D12-6497-C8BE-82EE-D4BC0922165D}"/>
              </a:ext>
            </a:extLst>
          </p:cNvPr>
          <p:cNvSpPr txBox="1">
            <a:spLocks/>
          </p:cNvSpPr>
          <p:nvPr/>
        </p:nvSpPr>
        <p:spPr>
          <a:xfrm>
            <a:off x="838200" y="331413"/>
            <a:ext cx="10515600" cy="184204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4800" dirty="0">
                <a:solidFill>
                  <a:schemeClr val="tx1"/>
                </a:solidFill>
              </a:rPr>
              <a:t>Converting raw data to spectrogram images</a:t>
            </a:r>
          </a:p>
          <a:p>
            <a:endParaRPr lang="en-US" b="1" dirty="0">
              <a:solidFill>
                <a:schemeClr val="tx1"/>
              </a:solidFill>
              <a:effectLst>
                <a:outerShdw blurRad="38100" dist="38100" dir="2700000" algn="tl">
                  <a:srgbClr val="000000">
                    <a:alpha val="43137"/>
                  </a:srgbClr>
                </a:outerShdw>
              </a:effectLst>
              <a:latin typeface="Segoe Print" panose="02000600000000000000" pitchFamily="2" charset="0"/>
              <a:ea typeface="+mn-ea"/>
              <a:cs typeface="+mn-cs"/>
            </a:endParaRPr>
          </a:p>
        </p:txBody>
      </p:sp>
      <p:grpSp>
        <p:nvGrpSpPr>
          <p:cNvPr id="10" name="Group 9">
            <a:extLst>
              <a:ext uri="{FF2B5EF4-FFF2-40B4-BE49-F238E27FC236}">
                <a16:creationId xmlns:a16="http://schemas.microsoft.com/office/drawing/2014/main" id="{307EB616-5915-493A-D2E5-1DC248883574}"/>
              </a:ext>
            </a:extLst>
          </p:cNvPr>
          <p:cNvGrpSpPr/>
          <p:nvPr/>
        </p:nvGrpSpPr>
        <p:grpSpPr>
          <a:xfrm>
            <a:off x="10696494" y="6113805"/>
            <a:ext cx="734495" cy="715610"/>
            <a:chOff x="3083278" y="4628712"/>
            <a:chExt cx="2857500" cy="2857500"/>
          </a:xfrm>
        </p:grpSpPr>
        <p:pic>
          <p:nvPicPr>
            <p:cNvPr id="11" name="Picture 18">
              <a:extLst>
                <a:ext uri="{FF2B5EF4-FFF2-40B4-BE49-F238E27FC236}">
                  <a16:creationId xmlns:a16="http://schemas.microsoft.com/office/drawing/2014/main" id="{A6AD0AB1-CA77-8EE8-0636-3126FD595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Volume outline">
              <a:extLst>
                <a:ext uri="{FF2B5EF4-FFF2-40B4-BE49-F238E27FC236}">
                  <a16:creationId xmlns:a16="http://schemas.microsoft.com/office/drawing/2014/main" id="{43067F64-50BC-E2CD-828F-8E6C7B1824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1026" name="Picture 2" descr="Plot audio file as time series using Scipy python - GaussianWaves">
            <a:extLst>
              <a:ext uri="{FF2B5EF4-FFF2-40B4-BE49-F238E27FC236}">
                <a16:creationId xmlns:a16="http://schemas.microsoft.com/office/drawing/2014/main" id="{8C75414E-798E-388A-A0D6-4F57B087B484}"/>
              </a:ext>
            </a:extLst>
          </p:cNvPr>
          <p:cNvPicPr>
            <a:picLocks noChangeAspect="1" noChangeArrowheads="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t="5982" b="-340"/>
          <a:stretch/>
        </p:blipFill>
        <p:spPr bwMode="auto">
          <a:xfrm>
            <a:off x="469781" y="1988790"/>
            <a:ext cx="2542725" cy="1842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CD7E59-F74A-892B-2D70-AC1132CCDDBA}"/>
              </a:ext>
            </a:extLst>
          </p:cNvPr>
          <p:cNvSpPr txBox="1"/>
          <p:nvPr/>
        </p:nvSpPr>
        <p:spPr>
          <a:xfrm>
            <a:off x="166633" y="1632497"/>
            <a:ext cx="4114800" cy="369332"/>
          </a:xfrm>
          <a:prstGeom prst="rect">
            <a:avLst/>
          </a:prstGeom>
          <a:noFill/>
        </p:spPr>
        <p:txBody>
          <a:bodyPr wrap="square" rtlCol="0">
            <a:spAutoFit/>
          </a:bodyPr>
          <a:lstStyle/>
          <a:p>
            <a:r>
              <a:rPr lang="en-US" b="1" dirty="0"/>
              <a:t>We convert an audio file to a Metrix </a:t>
            </a:r>
            <a:endParaRPr lang="en-IL" b="1" dirty="0"/>
          </a:p>
        </p:txBody>
      </p:sp>
      <p:pic>
        <p:nvPicPr>
          <p:cNvPr id="1030" name="Picture 6" descr="Matrix (mathematics) - Wikipedia">
            <a:extLst>
              <a:ext uri="{FF2B5EF4-FFF2-40B4-BE49-F238E27FC236}">
                <a16:creationId xmlns:a16="http://schemas.microsoft.com/office/drawing/2014/main" id="{F78034C1-8E89-D2C9-F5A8-98C728703B97}"/>
              </a:ext>
            </a:extLst>
          </p:cNvPr>
          <p:cNvPicPr>
            <a:picLocks noChangeAspect="1" noChangeArrowheads="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705348" y="2066729"/>
            <a:ext cx="1952625" cy="13280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Graphic 6" descr="Close outline">
            <a:extLst>
              <a:ext uri="{FF2B5EF4-FFF2-40B4-BE49-F238E27FC236}">
                <a16:creationId xmlns:a16="http://schemas.microsoft.com/office/drawing/2014/main" id="{9AF4C872-8B9A-9FAC-4F8C-C592397C0C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81825" y="2483120"/>
            <a:ext cx="622030" cy="622030"/>
          </a:xfrm>
          <a:prstGeom prst="rect">
            <a:avLst/>
          </a:prstGeom>
        </p:spPr>
      </p:pic>
      <p:pic>
        <p:nvPicPr>
          <p:cNvPr id="1032" name="Picture 8" descr="Math: How to Multiply Matrices - Owlcation">
            <a:extLst>
              <a:ext uri="{FF2B5EF4-FFF2-40B4-BE49-F238E27FC236}">
                <a16:creationId xmlns:a16="http://schemas.microsoft.com/office/drawing/2014/main" id="{B40A98B2-CA57-590A-01EA-3FFF3ADDA018}"/>
              </a:ext>
            </a:extLst>
          </p:cNvPr>
          <p:cNvPicPr>
            <a:picLocks noChangeAspect="1" noChangeArrowheads="1"/>
          </p:cNvPicPr>
          <p:nvPr/>
        </p:nvPicPr>
        <p:blipFill rotWithShape="1">
          <a:blip r:embed="rId10">
            <a:duotone>
              <a:prstClr val="black"/>
              <a:schemeClr val="accent6">
                <a:tint val="45000"/>
                <a:satMod val="400000"/>
              </a:schemeClr>
            </a:duotone>
            <a:extLst>
              <a:ext uri="{28A0092B-C50C-407E-A947-70E740481C1C}">
                <a14:useLocalDpi xmlns:a14="http://schemas.microsoft.com/office/drawing/2010/main" val="0"/>
              </a:ext>
            </a:extLst>
          </a:blip>
          <a:srcRect l="3929" r="4124"/>
          <a:stretch/>
        </p:blipFill>
        <p:spPr bwMode="auto">
          <a:xfrm>
            <a:off x="8001106" y="2351771"/>
            <a:ext cx="1628967" cy="974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1AB795-33D9-1045-C1F7-B011539D12A0}"/>
              </a:ext>
            </a:extLst>
          </p:cNvPr>
          <p:cNvSpPr txBox="1"/>
          <p:nvPr/>
        </p:nvSpPr>
        <p:spPr>
          <a:xfrm>
            <a:off x="7729537" y="1988790"/>
            <a:ext cx="2371725" cy="369332"/>
          </a:xfrm>
          <a:prstGeom prst="rect">
            <a:avLst/>
          </a:prstGeom>
          <a:noFill/>
        </p:spPr>
        <p:txBody>
          <a:bodyPr wrap="square" rtlCol="0">
            <a:spAutoFit/>
          </a:bodyPr>
          <a:lstStyle/>
          <a:p>
            <a:r>
              <a:rPr lang="en-US" dirty="0"/>
              <a:t>Fourier</a:t>
            </a:r>
            <a:r>
              <a:rPr lang="en-US" b="0" i="0" dirty="0">
                <a:solidFill>
                  <a:srgbClr val="000000"/>
                </a:solidFill>
                <a:effectLst/>
                <a:latin typeface="Linux Libertine"/>
              </a:rPr>
              <a:t> </a:t>
            </a:r>
            <a:r>
              <a:rPr lang="en-US" dirty="0"/>
              <a:t>transformation</a:t>
            </a:r>
            <a:endParaRPr lang="en-IL" dirty="0"/>
          </a:p>
        </p:txBody>
      </p:sp>
      <p:sp>
        <p:nvSpPr>
          <p:cNvPr id="14" name="TextBox 13">
            <a:extLst>
              <a:ext uri="{FF2B5EF4-FFF2-40B4-BE49-F238E27FC236}">
                <a16:creationId xmlns:a16="http://schemas.microsoft.com/office/drawing/2014/main" id="{3D0E5ADF-F113-9691-5295-380EF3A42546}"/>
              </a:ext>
            </a:extLst>
          </p:cNvPr>
          <p:cNvSpPr txBox="1"/>
          <p:nvPr/>
        </p:nvSpPr>
        <p:spPr>
          <a:xfrm>
            <a:off x="4917321" y="3483955"/>
            <a:ext cx="4937260" cy="646331"/>
          </a:xfrm>
          <a:prstGeom prst="rect">
            <a:avLst/>
          </a:prstGeom>
          <a:noFill/>
        </p:spPr>
        <p:txBody>
          <a:bodyPr wrap="square" rtlCol="0">
            <a:spAutoFit/>
          </a:bodyPr>
          <a:lstStyle/>
          <a:p>
            <a:r>
              <a:rPr lang="en-US" b="1" dirty="0"/>
              <a:t>We multiply the Metrix by another one to get a new dimension which is the frequency dimension </a:t>
            </a:r>
            <a:endParaRPr lang="en-IL" b="1" dirty="0"/>
          </a:p>
        </p:txBody>
      </p:sp>
      <p:pic>
        <p:nvPicPr>
          <p:cNvPr id="16" name="Picture 15">
            <a:extLst>
              <a:ext uri="{FF2B5EF4-FFF2-40B4-BE49-F238E27FC236}">
                <a16:creationId xmlns:a16="http://schemas.microsoft.com/office/drawing/2014/main" id="{287DF320-B1B1-02E0-9022-AF5DBCB8CF5F}"/>
              </a:ext>
            </a:extLst>
          </p:cNvPr>
          <p:cNvPicPr>
            <a:picLocks noChangeAspect="1"/>
          </p:cNvPicPr>
          <p:nvPr/>
        </p:nvPicPr>
        <p:blipFill rotWithShape="1">
          <a:blip r:embed="rId11">
            <a:duotone>
              <a:prstClr val="black"/>
              <a:schemeClr val="accent6">
                <a:tint val="45000"/>
                <a:satMod val="400000"/>
              </a:schemeClr>
            </a:duotone>
            <a:extLst>
              <a:ext uri="{BEBA8EAE-BF5A-486C-A8C5-ECC9F3942E4B}">
                <a14:imgProps xmlns:a14="http://schemas.microsoft.com/office/drawing/2010/main">
                  <a14:imgLayer r:embed="rId12">
                    <a14:imgEffect>
                      <a14:backgroundRemoval t="50294" b="87647" l="47448" r="93438">
                        <a14:foregroundMark x1="68698" y1="62353" x2="75417" y2="62255"/>
                        <a14:foregroundMark x1="82135" y1="69412" x2="82135" y2="69412"/>
                        <a14:foregroundMark x1="80104" y1="68235" x2="80104" y2="68235"/>
                        <a14:foregroundMark x1="80885" y1="61078" x2="86823" y2="62941"/>
                        <a14:foregroundMark x1="91823" y1="71765" x2="85521" y2="79412"/>
                        <a14:foregroundMark x1="85521" y1="79412" x2="57656" y2="80784"/>
                        <a14:foregroundMark x1="57656" y1="80784" x2="51458" y2="77745"/>
                        <a14:foregroundMark x1="51458" y1="77745" x2="47969" y2="71176"/>
                        <a14:foregroundMark x1="47969" y1="71176" x2="47813" y2="62941"/>
                        <a14:foregroundMark x1="47813" y1="62941" x2="54896" y2="50980"/>
                        <a14:foregroundMark x1="54896" y1="50980" x2="64635" y2="50784"/>
                        <a14:foregroundMark x1="64635" y1="50784" x2="73750" y2="51667"/>
                        <a14:foregroundMark x1="73750" y1="51667" x2="83698" y2="50882"/>
                        <a14:foregroundMark x1="83698" y1="50882" x2="87760" y2="51667"/>
                        <a14:foregroundMark x1="87760" y1="51667" x2="92083" y2="56569"/>
                        <a14:foregroundMark x1="92083" y1="56569" x2="91979" y2="75686"/>
                        <a14:foregroundMark x1="91979" y1="75686" x2="91094" y2="82255"/>
                        <a14:foregroundMark x1="82344" y1="77941" x2="54479" y2="76471"/>
                        <a14:foregroundMark x1="47604" y1="72549" x2="47448" y2="62059"/>
                        <a14:foregroundMark x1="65156" y1="86373" x2="76510" y2="87941"/>
                        <a14:foregroundMark x1="93229" y1="83824" x2="93698" y2="75686"/>
                        <a14:foregroundMark x1="93698" y1="75686" x2="92448" y2="67255"/>
                        <a14:foregroundMark x1="92448" y1="67255" x2="93281" y2="63824"/>
                        <a14:foregroundMark x1="93438" y1="70000" x2="93385" y2="64020"/>
                        <a14:foregroundMark x1="93281" y1="59412" x2="92500" y2="51373"/>
                        <a14:foregroundMark x1="92500" y1="51373" x2="72344" y2="50294"/>
                        <a14:foregroundMark x1="72344" y1="50294" x2="72344" y2="50294"/>
                      </a14:backgroundRemoval>
                    </a14:imgEffect>
                  </a14:imgLayer>
                </a14:imgProps>
              </a:ext>
            </a:extLst>
          </a:blip>
          <a:srcRect l="46250" t="50000" r="6242" b="10735"/>
          <a:stretch/>
        </p:blipFill>
        <p:spPr>
          <a:xfrm>
            <a:off x="7198370" y="4254838"/>
            <a:ext cx="3609977" cy="158503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BB2BB41E-7AC6-56F1-7EE7-B26A20B44E22}"/>
              </a:ext>
            </a:extLst>
          </p:cNvPr>
          <p:cNvSpPr txBox="1"/>
          <p:nvPr/>
        </p:nvSpPr>
        <p:spPr>
          <a:xfrm>
            <a:off x="10808347" y="3908771"/>
            <a:ext cx="1609723" cy="1200329"/>
          </a:xfrm>
          <a:prstGeom prst="rect">
            <a:avLst/>
          </a:prstGeom>
          <a:noFill/>
        </p:spPr>
        <p:txBody>
          <a:bodyPr wrap="square" rtlCol="0">
            <a:spAutoFit/>
          </a:bodyPr>
          <a:lstStyle/>
          <a:p>
            <a:r>
              <a:rPr lang="en-US" b="1" dirty="0"/>
              <a:t>New plot of the audio by the frequency dimension</a:t>
            </a:r>
            <a:endParaRPr lang="en-IL" b="1" dirty="0"/>
          </a:p>
        </p:txBody>
      </p:sp>
      <p:pic>
        <p:nvPicPr>
          <p:cNvPr id="18" name="Picture 2">
            <a:extLst>
              <a:ext uri="{FF2B5EF4-FFF2-40B4-BE49-F238E27FC236}">
                <a16:creationId xmlns:a16="http://schemas.microsoft.com/office/drawing/2014/main" id="{B9E35B96-94D0-ACD0-8820-5F539C9EDB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9435" y="5202691"/>
            <a:ext cx="2318745" cy="120574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CFC5F9A7-B68E-1A17-076E-B0E1112C7305}"/>
              </a:ext>
            </a:extLst>
          </p:cNvPr>
          <p:cNvSpPr txBox="1"/>
          <p:nvPr/>
        </p:nvSpPr>
        <p:spPr>
          <a:xfrm>
            <a:off x="193663" y="4094330"/>
            <a:ext cx="3314802" cy="1077218"/>
          </a:xfrm>
          <a:prstGeom prst="rect">
            <a:avLst/>
          </a:prstGeom>
          <a:noFill/>
        </p:spPr>
        <p:txBody>
          <a:bodyPr wrap="square" rtlCol="0">
            <a:spAutoFit/>
          </a:bodyPr>
          <a:lstStyle/>
          <a:p>
            <a:r>
              <a:rPr lang="en-US" sz="1600" b="1" dirty="0"/>
              <a:t>Out of the new plot that includes the </a:t>
            </a:r>
          </a:p>
          <a:p>
            <a:r>
              <a:rPr lang="en-US" sz="1600" b="1" dirty="0"/>
              <a:t>frequency axis we create an audio</a:t>
            </a:r>
          </a:p>
          <a:p>
            <a:r>
              <a:rPr lang="en-US" sz="1600" b="1" dirty="0"/>
              <a:t>Matrix that can be represented as </a:t>
            </a:r>
          </a:p>
          <a:p>
            <a:r>
              <a:rPr lang="en-US" sz="1600" b="1" dirty="0">
                <a:solidFill>
                  <a:schemeClr val="tx1"/>
                </a:solidFill>
              </a:rPr>
              <a:t>spectrogram </a:t>
            </a:r>
            <a:endParaRPr lang="en-IL" sz="1600" b="1" dirty="0"/>
          </a:p>
        </p:txBody>
      </p:sp>
      <p:sp>
        <p:nvSpPr>
          <p:cNvPr id="20" name="Arrow: Right 19">
            <a:extLst>
              <a:ext uri="{FF2B5EF4-FFF2-40B4-BE49-F238E27FC236}">
                <a16:creationId xmlns:a16="http://schemas.microsoft.com/office/drawing/2014/main" id="{E8E4A819-B788-BFBE-DCCC-9F0FCEB0694C}"/>
              </a:ext>
            </a:extLst>
          </p:cNvPr>
          <p:cNvSpPr/>
          <p:nvPr/>
        </p:nvSpPr>
        <p:spPr>
          <a:xfrm>
            <a:off x="3353675" y="2714625"/>
            <a:ext cx="1027821" cy="419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21" name="Arrow: Right 20">
            <a:extLst>
              <a:ext uri="{FF2B5EF4-FFF2-40B4-BE49-F238E27FC236}">
                <a16:creationId xmlns:a16="http://schemas.microsoft.com/office/drawing/2014/main" id="{F64FDFA5-BE95-0E39-BE81-39907A5BF774}"/>
              </a:ext>
            </a:extLst>
          </p:cNvPr>
          <p:cNvSpPr/>
          <p:nvPr/>
        </p:nvSpPr>
        <p:spPr>
          <a:xfrm flipH="1">
            <a:off x="6318014" y="4993141"/>
            <a:ext cx="806946" cy="419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22" name="Arrow: Curved Left 21">
            <a:extLst>
              <a:ext uri="{FF2B5EF4-FFF2-40B4-BE49-F238E27FC236}">
                <a16:creationId xmlns:a16="http://schemas.microsoft.com/office/drawing/2014/main" id="{A2786A08-2A36-81AE-E68C-3FD2407FE6A9}"/>
              </a:ext>
            </a:extLst>
          </p:cNvPr>
          <p:cNvSpPr/>
          <p:nvPr/>
        </p:nvSpPr>
        <p:spPr>
          <a:xfrm rot="19539034">
            <a:off x="10520774" y="2247852"/>
            <a:ext cx="1145164" cy="1627964"/>
          </a:xfrm>
          <a:prstGeom prst="curvedLeftArrow">
            <a:avLst>
              <a:gd name="adj1" fmla="val 15912"/>
              <a:gd name="adj2" fmla="val 41434"/>
              <a:gd name="adj3" fmla="val 2965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solidFill>
                <a:schemeClr val="tx1"/>
              </a:solidFill>
            </a:endParaRPr>
          </a:p>
        </p:txBody>
      </p:sp>
      <p:pic>
        <p:nvPicPr>
          <p:cNvPr id="15" name="Picture 14">
            <a:extLst>
              <a:ext uri="{FF2B5EF4-FFF2-40B4-BE49-F238E27FC236}">
                <a16:creationId xmlns:a16="http://schemas.microsoft.com/office/drawing/2014/main" id="{D4A7E72E-5B72-5AA4-A5B2-32245E6176A3}"/>
              </a:ext>
            </a:extLst>
          </p:cNvPr>
          <p:cNvPicPr>
            <a:picLocks noChangeAspect="1"/>
          </p:cNvPicPr>
          <p:nvPr/>
        </p:nvPicPr>
        <p:blipFill rotWithShape="1">
          <a:blip r:embed="rId11">
            <a:duotone>
              <a:prstClr val="black"/>
              <a:schemeClr val="accent6">
                <a:tint val="45000"/>
                <a:satMod val="400000"/>
              </a:schemeClr>
            </a:duotone>
            <a:extLst>
              <a:ext uri="{BEBA8EAE-BF5A-486C-A8C5-ECC9F3942E4B}">
                <a14:imgProps xmlns:a14="http://schemas.microsoft.com/office/drawing/2010/main">
                  <a14:imgLayer r:embed="rId12">
                    <a14:imgEffect>
                      <a14:backgroundRemoval t="50294" b="87647" l="47448" r="93438">
                        <a14:foregroundMark x1="68698" y1="62353" x2="75417" y2="62255"/>
                        <a14:foregroundMark x1="82135" y1="69412" x2="82135" y2="69412"/>
                        <a14:foregroundMark x1="80104" y1="68235" x2="80104" y2="68235"/>
                        <a14:foregroundMark x1="80885" y1="61078" x2="86823" y2="62941"/>
                        <a14:foregroundMark x1="91823" y1="71765" x2="85521" y2="79412"/>
                        <a14:foregroundMark x1="85521" y1="79412" x2="57656" y2="80784"/>
                        <a14:foregroundMark x1="57656" y1="80784" x2="51458" y2="77745"/>
                        <a14:foregroundMark x1="51458" y1="77745" x2="47969" y2="71176"/>
                        <a14:foregroundMark x1="47969" y1="71176" x2="47813" y2="62941"/>
                        <a14:foregroundMark x1="47813" y1="62941" x2="54896" y2="50980"/>
                        <a14:foregroundMark x1="54896" y1="50980" x2="64635" y2="50784"/>
                        <a14:foregroundMark x1="64635" y1="50784" x2="73750" y2="51667"/>
                        <a14:foregroundMark x1="73750" y1="51667" x2="83698" y2="50882"/>
                        <a14:foregroundMark x1="83698" y1="50882" x2="87760" y2="51667"/>
                        <a14:foregroundMark x1="87760" y1="51667" x2="92083" y2="56569"/>
                        <a14:foregroundMark x1="92083" y1="56569" x2="91979" y2="75686"/>
                        <a14:foregroundMark x1="91979" y1="75686" x2="91094" y2="82255"/>
                        <a14:foregroundMark x1="82344" y1="77941" x2="54479" y2="76471"/>
                        <a14:foregroundMark x1="47604" y1="72549" x2="47448" y2="62059"/>
                        <a14:foregroundMark x1="65156" y1="86373" x2="76510" y2="87941"/>
                        <a14:foregroundMark x1="93229" y1="83824" x2="93698" y2="75686"/>
                        <a14:foregroundMark x1="93698" y1="75686" x2="92448" y2="67255"/>
                        <a14:foregroundMark x1="92448" y1="67255" x2="93281" y2="63824"/>
                        <a14:foregroundMark x1="93438" y1="70000" x2="93385" y2="64020"/>
                        <a14:foregroundMark x1="93281" y1="59412" x2="92500" y2="51373"/>
                        <a14:foregroundMark x1="92500" y1="51373" x2="72344" y2="50294"/>
                        <a14:foregroundMark x1="72344" y1="50294" x2="72344" y2="50294"/>
                      </a14:backgroundRemoval>
                    </a14:imgEffect>
                  </a14:imgLayer>
                </a14:imgProps>
              </a:ext>
            </a:extLst>
          </a:blip>
          <a:srcRect l="46250" t="50000" r="6242" b="10735"/>
          <a:stretch/>
        </p:blipFill>
        <p:spPr>
          <a:xfrm rot="16200000">
            <a:off x="5105679" y="4703051"/>
            <a:ext cx="1597177" cy="701272"/>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8957500B-8B8B-3C72-C0D6-E462B437E06E}"/>
              </a:ext>
            </a:extLst>
          </p:cNvPr>
          <p:cNvPicPr>
            <a:picLocks noChangeAspect="1"/>
          </p:cNvPicPr>
          <p:nvPr/>
        </p:nvPicPr>
        <p:blipFill rotWithShape="1">
          <a:blip r:embed="rId11">
            <a:duotone>
              <a:prstClr val="black"/>
              <a:schemeClr val="accent6">
                <a:tint val="45000"/>
                <a:satMod val="400000"/>
              </a:schemeClr>
            </a:duotone>
            <a:extLst>
              <a:ext uri="{BEBA8EAE-BF5A-486C-A8C5-ECC9F3942E4B}">
                <a14:imgProps xmlns:a14="http://schemas.microsoft.com/office/drawing/2010/main">
                  <a14:imgLayer r:embed="rId12">
                    <a14:imgEffect>
                      <a14:backgroundRemoval t="50294" b="87647" l="47448" r="93438">
                        <a14:foregroundMark x1="68698" y1="62353" x2="75417" y2="62255"/>
                        <a14:foregroundMark x1="82135" y1="69412" x2="82135" y2="69412"/>
                        <a14:foregroundMark x1="80104" y1="68235" x2="80104" y2="68235"/>
                        <a14:foregroundMark x1="80885" y1="61078" x2="86823" y2="62941"/>
                        <a14:foregroundMark x1="91823" y1="71765" x2="85521" y2="79412"/>
                        <a14:foregroundMark x1="85521" y1="79412" x2="57656" y2="80784"/>
                        <a14:foregroundMark x1="57656" y1="80784" x2="51458" y2="77745"/>
                        <a14:foregroundMark x1="51458" y1="77745" x2="47969" y2="71176"/>
                        <a14:foregroundMark x1="47969" y1="71176" x2="47813" y2="62941"/>
                        <a14:foregroundMark x1="47813" y1="62941" x2="54896" y2="50980"/>
                        <a14:foregroundMark x1="54896" y1="50980" x2="64635" y2="50784"/>
                        <a14:foregroundMark x1="64635" y1="50784" x2="73750" y2="51667"/>
                        <a14:foregroundMark x1="73750" y1="51667" x2="83698" y2="50882"/>
                        <a14:foregroundMark x1="83698" y1="50882" x2="87760" y2="51667"/>
                        <a14:foregroundMark x1="87760" y1="51667" x2="92083" y2="56569"/>
                        <a14:foregroundMark x1="92083" y1="56569" x2="91979" y2="75686"/>
                        <a14:foregroundMark x1="91979" y1="75686" x2="91094" y2="82255"/>
                        <a14:foregroundMark x1="82344" y1="77941" x2="54479" y2="76471"/>
                        <a14:foregroundMark x1="47604" y1="72549" x2="47448" y2="62059"/>
                        <a14:foregroundMark x1="65156" y1="86373" x2="76510" y2="87941"/>
                        <a14:foregroundMark x1="93229" y1="83824" x2="93698" y2="75686"/>
                        <a14:foregroundMark x1="93698" y1="75686" x2="92448" y2="67255"/>
                        <a14:foregroundMark x1="92448" y1="67255" x2="93281" y2="63824"/>
                        <a14:foregroundMark x1="93438" y1="70000" x2="93385" y2="64020"/>
                        <a14:foregroundMark x1="93281" y1="59412" x2="92500" y2="51373"/>
                        <a14:foregroundMark x1="92500" y1="51373" x2="72344" y2="50294"/>
                        <a14:foregroundMark x1="72344" y1="50294" x2="72344" y2="50294"/>
                      </a14:backgroundRemoval>
                    </a14:imgEffect>
                  </a14:imgLayer>
                </a14:imgProps>
              </a:ext>
            </a:extLst>
          </a:blip>
          <a:srcRect l="46250" t="50000" r="6242" b="10735"/>
          <a:stretch/>
        </p:blipFill>
        <p:spPr>
          <a:xfrm rot="16200000">
            <a:off x="3638520" y="4702792"/>
            <a:ext cx="1597177" cy="70127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2DAC30E7-648F-8A96-FBAB-17F62072471C}"/>
              </a:ext>
            </a:extLst>
          </p:cNvPr>
          <p:cNvPicPr>
            <a:picLocks noChangeAspect="1"/>
          </p:cNvPicPr>
          <p:nvPr/>
        </p:nvPicPr>
        <p:blipFill rotWithShape="1">
          <a:blip r:embed="rId11">
            <a:duotone>
              <a:prstClr val="black"/>
              <a:schemeClr val="accent6">
                <a:tint val="45000"/>
                <a:satMod val="400000"/>
              </a:schemeClr>
            </a:duotone>
            <a:extLst>
              <a:ext uri="{BEBA8EAE-BF5A-486C-A8C5-ECC9F3942E4B}">
                <a14:imgProps xmlns:a14="http://schemas.microsoft.com/office/drawing/2010/main">
                  <a14:imgLayer r:embed="rId12">
                    <a14:imgEffect>
                      <a14:backgroundRemoval t="50294" b="87647" l="47448" r="93438">
                        <a14:foregroundMark x1="68698" y1="62353" x2="75417" y2="62255"/>
                        <a14:foregroundMark x1="82135" y1="69412" x2="82135" y2="69412"/>
                        <a14:foregroundMark x1="80104" y1="68235" x2="80104" y2="68235"/>
                        <a14:foregroundMark x1="80885" y1="61078" x2="86823" y2="62941"/>
                        <a14:foregroundMark x1="91823" y1="71765" x2="85521" y2="79412"/>
                        <a14:foregroundMark x1="85521" y1="79412" x2="57656" y2="80784"/>
                        <a14:foregroundMark x1="57656" y1="80784" x2="51458" y2="77745"/>
                        <a14:foregroundMark x1="51458" y1="77745" x2="47969" y2="71176"/>
                        <a14:foregroundMark x1="47969" y1="71176" x2="47813" y2="62941"/>
                        <a14:foregroundMark x1="47813" y1="62941" x2="54896" y2="50980"/>
                        <a14:foregroundMark x1="54896" y1="50980" x2="64635" y2="50784"/>
                        <a14:foregroundMark x1="64635" y1="50784" x2="73750" y2="51667"/>
                        <a14:foregroundMark x1="73750" y1="51667" x2="83698" y2="50882"/>
                        <a14:foregroundMark x1="83698" y1="50882" x2="87760" y2="51667"/>
                        <a14:foregroundMark x1="87760" y1="51667" x2="92083" y2="56569"/>
                        <a14:foregroundMark x1="92083" y1="56569" x2="91979" y2="75686"/>
                        <a14:foregroundMark x1="91979" y1="75686" x2="91094" y2="82255"/>
                        <a14:foregroundMark x1="82344" y1="77941" x2="54479" y2="76471"/>
                        <a14:foregroundMark x1="47604" y1="72549" x2="47448" y2="62059"/>
                        <a14:foregroundMark x1="65156" y1="86373" x2="76510" y2="87941"/>
                        <a14:foregroundMark x1="93229" y1="83824" x2="93698" y2="75686"/>
                        <a14:foregroundMark x1="93698" y1="75686" x2="92448" y2="67255"/>
                        <a14:foregroundMark x1="92448" y1="67255" x2="93281" y2="63824"/>
                        <a14:foregroundMark x1="93438" y1="70000" x2="93385" y2="64020"/>
                        <a14:foregroundMark x1="93281" y1="59412" x2="92500" y2="51373"/>
                        <a14:foregroundMark x1="92500" y1="51373" x2="72344" y2="50294"/>
                        <a14:foregroundMark x1="72344" y1="50294" x2="72344" y2="50294"/>
                      </a14:backgroundRemoval>
                    </a14:imgEffect>
                  </a14:imgLayer>
                </a14:imgProps>
              </a:ext>
            </a:extLst>
          </a:blip>
          <a:srcRect l="46250" t="50000" r="6242" b="10735"/>
          <a:stretch/>
        </p:blipFill>
        <p:spPr>
          <a:xfrm rot="16200000">
            <a:off x="4371467" y="4702791"/>
            <a:ext cx="1597177" cy="701272"/>
          </a:xfrm>
          <a:prstGeom prst="rect">
            <a:avLst/>
          </a:prstGeom>
          <a:ln>
            <a:noFill/>
          </a:ln>
          <a:effectLst>
            <a:outerShdw blurRad="292100" dist="139700" dir="2700000" algn="tl" rotWithShape="0">
              <a:srgbClr val="333333">
                <a:alpha val="65000"/>
              </a:srgbClr>
            </a:outerShdw>
          </a:effectLst>
        </p:spPr>
      </p:pic>
      <p:sp>
        <p:nvSpPr>
          <p:cNvPr id="25" name="Arrow: Right 24">
            <a:extLst>
              <a:ext uri="{FF2B5EF4-FFF2-40B4-BE49-F238E27FC236}">
                <a16:creationId xmlns:a16="http://schemas.microsoft.com/office/drawing/2014/main" id="{B952C53C-0EED-43A1-F34D-C82E1442D3DF}"/>
              </a:ext>
            </a:extLst>
          </p:cNvPr>
          <p:cNvSpPr/>
          <p:nvPr/>
        </p:nvSpPr>
        <p:spPr>
          <a:xfrm flipH="1">
            <a:off x="3181709" y="5047353"/>
            <a:ext cx="806946" cy="419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26" name="TextBox 25">
            <a:extLst>
              <a:ext uri="{FF2B5EF4-FFF2-40B4-BE49-F238E27FC236}">
                <a16:creationId xmlns:a16="http://schemas.microsoft.com/office/drawing/2014/main" id="{4C8F8F14-4833-129A-ACA8-50E2515D907D}"/>
              </a:ext>
            </a:extLst>
          </p:cNvPr>
          <p:cNvSpPr txBox="1"/>
          <p:nvPr/>
        </p:nvSpPr>
        <p:spPr>
          <a:xfrm>
            <a:off x="3809997" y="5794466"/>
            <a:ext cx="3793858" cy="646331"/>
          </a:xfrm>
          <a:prstGeom prst="rect">
            <a:avLst/>
          </a:prstGeom>
          <a:noFill/>
        </p:spPr>
        <p:txBody>
          <a:bodyPr wrap="square" rtlCol="0">
            <a:spAutoFit/>
          </a:bodyPr>
          <a:lstStyle/>
          <a:p>
            <a:r>
              <a:rPr lang="en-US" b="1" dirty="0"/>
              <a:t>We create that plot for each separate time part of our audio data</a:t>
            </a:r>
          </a:p>
        </p:txBody>
      </p:sp>
    </p:spTree>
    <p:extLst>
      <p:ext uri="{BB962C8B-B14F-4D97-AF65-F5344CB8AC3E}">
        <p14:creationId xmlns:p14="http://schemas.microsoft.com/office/powerpoint/2010/main" val="323166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6AB62-F7CB-DB2B-9FD0-2864FE9D62F9}"/>
              </a:ext>
            </a:extLst>
          </p:cNvPr>
          <p:cNvSpPr>
            <a:spLocks noGrp="1"/>
          </p:cNvSpPr>
          <p:nvPr>
            <p:ph type="title"/>
          </p:nvPr>
        </p:nvSpPr>
        <p:spPr/>
        <p:txBody>
          <a:bodyPr/>
          <a:lstStyle/>
          <a:p>
            <a:endParaRPr lang="aa-ET"/>
          </a:p>
        </p:txBody>
      </p:sp>
      <p:sp>
        <p:nvSpPr>
          <p:cNvPr id="4" name="Slide Number Placeholder 3">
            <a:extLst>
              <a:ext uri="{FF2B5EF4-FFF2-40B4-BE49-F238E27FC236}">
                <a16:creationId xmlns:a16="http://schemas.microsoft.com/office/drawing/2014/main" id="{56D2FAAD-DD9D-1605-AFCE-221691F2888D}"/>
              </a:ext>
            </a:extLst>
          </p:cNvPr>
          <p:cNvSpPr>
            <a:spLocks noGrp="1"/>
          </p:cNvSpPr>
          <p:nvPr>
            <p:ph type="sldNum" sz="quarter" idx="12"/>
          </p:nvPr>
        </p:nvSpPr>
        <p:spPr/>
        <p:txBody>
          <a:bodyPr/>
          <a:lstStyle/>
          <a:p>
            <a:fld id="{0FD50806-BABF-4915-9689-3B9956D1C75C}" type="slidenum">
              <a:rPr lang="en-US" smtClean="0"/>
              <a:pPr/>
              <a:t>12</a:t>
            </a:fld>
            <a:endParaRPr lang="en-US" dirty="0"/>
          </a:p>
        </p:txBody>
      </p:sp>
      <p:sp>
        <p:nvSpPr>
          <p:cNvPr id="5" name="Rectangle 4">
            <a:extLst>
              <a:ext uri="{FF2B5EF4-FFF2-40B4-BE49-F238E27FC236}">
                <a16:creationId xmlns:a16="http://schemas.microsoft.com/office/drawing/2014/main" id="{195D5443-D1AD-1C73-D0EA-109151E80908}"/>
              </a:ext>
            </a:extLst>
          </p:cNvPr>
          <p:cNvSpPr/>
          <p:nvPr/>
        </p:nvSpPr>
        <p:spPr>
          <a:xfrm>
            <a:off x="0" y="-22811"/>
            <a:ext cx="12192000" cy="6509710"/>
          </a:xfrm>
          <a:prstGeom prst="rect">
            <a:avLst/>
          </a:prstGeom>
          <a:solidFill>
            <a:srgbClr val="BFBF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b="1" dirty="0">
              <a:solidFill>
                <a:schemeClr val="tx1"/>
              </a:solidFill>
            </a:endParaRPr>
          </a:p>
        </p:txBody>
      </p:sp>
      <p:sp>
        <p:nvSpPr>
          <p:cNvPr id="8" name="Title 1">
            <a:extLst>
              <a:ext uri="{FF2B5EF4-FFF2-40B4-BE49-F238E27FC236}">
                <a16:creationId xmlns:a16="http://schemas.microsoft.com/office/drawing/2014/main" id="{57113D12-6497-C8BE-82EE-D4BC0922165D}"/>
              </a:ext>
            </a:extLst>
          </p:cNvPr>
          <p:cNvSpPr txBox="1">
            <a:spLocks/>
          </p:cNvSpPr>
          <p:nvPr/>
        </p:nvSpPr>
        <p:spPr>
          <a:xfrm>
            <a:off x="838200" y="331413"/>
            <a:ext cx="10515600" cy="1842043"/>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4800" dirty="0">
                <a:solidFill>
                  <a:schemeClr val="tx1"/>
                </a:solidFill>
              </a:rPr>
              <a:t>Creating data set out of labels and spectrograms</a:t>
            </a:r>
          </a:p>
          <a:p>
            <a:endParaRPr lang="en-US" b="1" dirty="0">
              <a:solidFill>
                <a:schemeClr val="tx1"/>
              </a:solidFill>
              <a:effectLst>
                <a:outerShdw blurRad="38100" dist="38100" dir="2700000" algn="tl">
                  <a:srgbClr val="000000">
                    <a:alpha val="43137"/>
                  </a:srgbClr>
                </a:outerShdw>
              </a:effectLst>
              <a:latin typeface="Segoe Print" panose="02000600000000000000" pitchFamily="2" charset="0"/>
              <a:ea typeface="+mn-ea"/>
              <a:cs typeface="+mn-cs"/>
            </a:endParaRPr>
          </a:p>
        </p:txBody>
      </p:sp>
      <p:sp>
        <p:nvSpPr>
          <p:cNvPr id="9" name="Rectangle 8">
            <a:extLst>
              <a:ext uri="{FF2B5EF4-FFF2-40B4-BE49-F238E27FC236}">
                <a16:creationId xmlns:a16="http://schemas.microsoft.com/office/drawing/2014/main" id="{664A1EE6-567C-4F81-AFA5-642BEAED7784}"/>
              </a:ext>
            </a:extLst>
          </p:cNvPr>
          <p:cNvSpPr/>
          <p:nvPr/>
        </p:nvSpPr>
        <p:spPr>
          <a:xfrm>
            <a:off x="844619" y="1816850"/>
            <a:ext cx="5029200" cy="34163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1" dirty="0">
                <a:effectLst>
                  <a:outerShdw blurRad="38100" dist="38100" dir="2700000" algn="tl">
                    <a:srgbClr val="000000">
                      <a:alpha val="43137"/>
                    </a:srgbClr>
                  </a:outerShdw>
                </a:effectLst>
                <a:latin typeface="Segoe Print" panose="02000600000000000000" pitchFamily="2" charset="0"/>
              </a:rPr>
              <a:t>Creating a train, validation and test dataset out of a spectrogram and label such as:</a:t>
            </a:r>
          </a:p>
          <a:p>
            <a:endParaRPr lang="en-US" sz="3600" b="1" dirty="0">
              <a:effectLst>
                <a:outerShdw blurRad="38100" dist="38100" dir="2700000" algn="tl">
                  <a:srgbClr val="000000">
                    <a:alpha val="43137"/>
                  </a:srgbClr>
                </a:outerShdw>
              </a:effectLst>
              <a:latin typeface="Segoe Print" panose="02000600000000000000" pitchFamily="2" charset="0"/>
            </a:endParaRPr>
          </a:p>
        </p:txBody>
      </p:sp>
      <p:grpSp>
        <p:nvGrpSpPr>
          <p:cNvPr id="10" name="Group 9">
            <a:extLst>
              <a:ext uri="{FF2B5EF4-FFF2-40B4-BE49-F238E27FC236}">
                <a16:creationId xmlns:a16="http://schemas.microsoft.com/office/drawing/2014/main" id="{307EB616-5915-493A-D2E5-1DC248883574}"/>
              </a:ext>
            </a:extLst>
          </p:cNvPr>
          <p:cNvGrpSpPr/>
          <p:nvPr/>
        </p:nvGrpSpPr>
        <p:grpSpPr>
          <a:xfrm>
            <a:off x="10696494" y="6113805"/>
            <a:ext cx="734495" cy="715610"/>
            <a:chOff x="3083278" y="4628712"/>
            <a:chExt cx="2857500" cy="2857500"/>
          </a:xfrm>
        </p:grpSpPr>
        <p:pic>
          <p:nvPicPr>
            <p:cNvPr id="11" name="Picture 18">
              <a:extLst>
                <a:ext uri="{FF2B5EF4-FFF2-40B4-BE49-F238E27FC236}">
                  <a16:creationId xmlns:a16="http://schemas.microsoft.com/office/drawing/2014/main" id="{A6AD0AB1-CA77-8EE8-0636-3126FD595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Volume outline">
              <a:extLst>
                <a:ext uri="{FF2B5EF4-FFF2-40B4-BE49-F238E27FC236}">
                  <a16:creationId xmlns:a16="http://schemas.microsoft.com/office/drawing/2014/main" id="{43067F64-50BC-E2CD-828F-8E6C7B1824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cxnSp>
        <p:nvCxnSpPr>
          <p:cNvPr id="15" name="Straight Connector 14">
            <a:extLst>
              <a:ext uri="{FF2B5EF4-FFF2-40B4-BE49-F238E27FC236}">
                <a16:creationId xmlns:a16="http://schemas.microsoft.com/office/drawing/2014/main" id="{CFA91D10-E12A-E03F-2B3F-724294C06177}"/>
              </a:ext>
            </a:extLst>
          </p:cNvPr>
          <p:cNvCxnSpPr>
            <a:cxnSpLocks/>
          </p:cNvCxnSpPr>
          <p:nvPr/>
        </p:nvCxnSpPr>
        <p:spPr>
          <a:xfrm>
            <a:off x="5997677" y="1798452"/>
            <a:ext cx="0" cy="453391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6" name="Graphic 5" descr="Database with solid fill">
            <a:extLst>
              <a:ext uri="{FF2B5EF4-FFF2-40B4-BE49-F238E27FC236}">
                <a16:creationId xmlns:a16="http://schemas.microsoft.com/office/drawing/2014/main" id="{13A41782-E83C-12DA-CEDE-3B193C7147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8616" y="1671158"/>
            <a:ext cx="2442806" cy="2442806"/>
          </a:xfrm>
          <a:prstGeom prst="rect">
            <a:avLst/>
          </a:prstGeom>
        </p:spPr>
      </p:pic>
      <p:cxnSp>
        <p:nvCxnSpPr>
          <p:cNvPr id="16" name="Straight Arrow Connector 15">
            <a:extLst>
              <a:ext uri="{FF2B5EF4-FFF2-40B4-BE49-F238E27FC236}">
                <a16:creationId xmlns:a16="http://schemas.microsoft.com/office/drawing/2014/main" id="{58E03FB4-2990-3008-4B47-9EF648CAC9E8}"/>
              </a:ext>
            </a:extLst>
          </p:cNvPr>
          <p:cNvCxnSpPr>
            <a:cxnSpLocks/>
          </p:cNvCxnSpPr>
          <p:nvPr/>
        </p:nvCxnSpPr>
        <p:spPr>
          <a:xfrm flipV="1">
            <a:off x="8655139" y="4826422"/>
            <a:ext cx="1041331" cy="952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1BDFA6ED-1177-F1B9-3C77-208D4CB729CA}"/>
              </a:ext>
            </a:extLst>
          </p:cNvPr>
          <p:cNvSpPr txBox="1"/>
          <p:nvPr/>
        </p:nvSpPr>
        <p:spPr>
          <a:xfrm>
            <a:off x="9872008" y="4595433"/>
            <a:ext cx="1191160" cy="738664"/>
          </a:xfrm>
          <a:prstGeom prst="rect">
            <a:avLst/>
          </a:prstGeom>
          <a:noFill/>
        </p:spPr>
        <p:txBody>
          <a:bodyPr wrap="none" rtlCol="0">
            <a:spAutoFit/>
          </a:bodyPr>
          <a:lstStyle/>
          <a:p>
            <a:r>
              <a:rPr lang="en-US" sz="2400" b="1" dirty="0">
                <a:solidFill>
                  <a:schemeClr val="tx1"/>
                </a:solidFill>
              </a:rPr>
              <a:t>forward</a:t>
            </a:r>
            <a:endParaRPr lang="aa-ET" sz="2400" b="1" dirty="0">
              <a:solidFill>
                <a:schemeClr val="tx1"/>
              </a:solidFill>
            </a:endParaRPr>
          </a:p>
          <a:p>
            <a:endParaRPr lang="aa-ET" dirty="0"/>
          </a:p>
        </p:txBody>
      </p:sp>
      <p:cxnSp>
        <p:nvCxnSpPr>
          <p:cNvPr id="19" name="Straight Connector 18">
            <a:extLst>
              <a:ext uri="{FF2B5EF4-FFF2-40B4-BE49-F238E27FC236}">
                <a16:creationId xmlns:a16="http://schemas.microsoft.com/office/drawing/2014/main" id="{DC60FAFF-56A5-1BD3-A839-8479ED4B9FEF}"/>
              </a:ext>
            </a:extLst>
          </p:cNvPr>
          <p:cNvCxnSpPr>
            <a:cxnSpLocks/>
          </p:cNvCxnSpPr>
          <p:nvPr/>
        </p:nvCxnSpPr>
        <p:spPr>
          <a:xfrm>
            <a:off x="7429807" y="3963518"/>
            <a:ext cx="340042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21" name="Picture 2">
            <a:extLst>
              <a:ext uri="{FF2B5EF4-FFF2-40B4-BE49-F238E27FC236}">
                <a16:creationId xmlns:a16="http://schemas.microsoft.com/office/drawing/2014/main" id="{53B353C7-1C5C-DBDF-BB1E-E8D854BD29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4319" y="4264408"/>
            <a:ext cx="2198226" cy="1143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8833B2A4-9CBD-0B22-9367-4DD0088027C0}"/>
              </a:ext>
            </a:extLst>
          </p:cNvPr>
          <p:cNvSpPr/>
          <p:nvPr/>
        </p:nvSpPr>
        <p:spPr>
          <a:xfrm>
            <a:off x="11687810" y="371101"/>
            <a:ext cx="504190" cy="4985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aa-ET"/>
          </a:p>
        </p:txBody>
      </p:sp>
      <p:sp>
        <p:nvSpPr>
          <p:cNvPr id="23" name="Slide Number Placeholder 3">
            <a:extLst>
              <a:ext uri="{FF2B5EF4-FFF2-40B4-BE49-F238E27FC236}">
                <a16:creationId xmlns:a16="http://schemas.microsoft.com/office/drawing/2014/main" id="{7339A40E-78DB-A981-4A7E-125D01F92A13}"/>
              </a:ext>
            </a:extLst>
          </p:cNvPr>
          <p:cNvSpPr txBox="1">
            <a:spLocks/>
          </p:cNvSpPr>
          <p:nvPr/>
        </p:nvSpPr>
        <p:spPr>
          <a:xfrm>
            <a:off x="11736070" y="437837"/>
            <a:ext cx="4191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D50806-BABF-4915-9689-3B9956D1C75C}" type="slidenum">
              <a:rPr lang="en-US" smtClean="0"/>
              <a:pPr/>
              <a:t>12</a:t>
            </a:fld>
            <a:endParaRPr lang="en-US" dirty="0"/>
          </a:p>
        </p:txBody>
      </p:sp>
    </p:spTree>
    <p:extLst>
      <p:ext uri="{BB962C8B-B14F-4D97-AF65-F5344CB8AC3E}">
        <p14:creationId xmlns:p14="http://schemas.microsoft.com/office/powerpoint/2010/main" val="266669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036782"/>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solidFill>
                  <a:srgbClr val="F2F2F2"/>
                </a:solidFill>
              </a:rPr>
              <a:t>Model training</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3506513" y="317548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341442" y="1656128"/>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341442" y="469484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3753568" y="338999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4578972" y="4909356"/>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4555159" y="188333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495386" y="1994476"/>
            <a:ext cx="3610329"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Getting the best results in test accuracy after inspecting the loss and accuracy graphs </a:t>
            </a:r>
          </a:p>
        </p:txBody>
      </p:sp>
      <p:sp>
        <p:nvSpPr>
          <p:cNvPr id="38" name="TextBox 47">
            <a:extLst>
              <a:ext uri="{FF2B5EF4-FFF2-40B4-BE49-F238E27FC236}">
                <a16:creationId xmlns:a16="http://schemas.microsoft.com/office/drawing/2014/main" id="{468E2C47-3170-4264-A8DB-61C9DD65CB3F}"/>
              </a:ext>
            </a:extLst>
          </p:cNvPr>
          <p:cNvSpPr txBox="1"/>
          <p:nvPr/>
        </p:nvSpPr>
        <p:spPr>
          <a:xfrm>
            <a:off x="304800" y="3311228"/>
            <a:ext cx="311467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Changing the base model that we chose to fit the best with our data</a:t>
            </a:r>
          </a:p>
        </p:txBody>
      </p:sp>
      <p:sp>
        <p:nvSpPr>
          <p:cNvPr id="37" name="TextBox 47">
            <a:extLst>
              <a:ext uri="{FF2B5EF4-FFF2-40B4-BE49-F238E27FC236}">
                <a16:creationId xmlns:a16="http://schemas.microsoft.com/office/drawing/2014/main" id="{CEDCE8FF-73B3-4C37-B751-F7E83288982A}"/>
              </a:ext>
            </a:extLst>
          </p:cNvPr>
          <p:cNvSpPr txBox="1"/>
          <p:nvPr/>
        </p:nvSpPr>
        <p:spPr>
          <a:xfrm>
            <a:off x="495386" y="4836787"/>
            <a:ext cx="3610329"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Fitting the model with the training dataset that includes of 4800 recordings</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139591"/>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hart 14">
            <a:extLst>
              <a:ext uri="{FF2B5EF4-FFF2-40B4-BE49-F238E27FC236}">
                <a16:creationId xmlns:a16="http://schemas.microsoft.com/office/drawing/2014/main" id="{B0B9FA6B-E4F7-5A6E-96BE-863E71D49678}"/>
              </a:ext>
            </a:extLst>
          </p:cNvPr>
          <p:cNvGraphicFramePr/>
          <p:nvPr>
            <p:extLst>
              <p:ext uri="{D42A27DB-BD31-4B8C-83A1-F6EECF244321}">
                <p14:modId xmlns:p14="http://schemas.microsoft.com/office/powerpoint/2010/main" val="3667451862"/>
              </p:ext>
            </p:extLst>
          </p:nvPr>
        </p:nvGraphicFramePr>
        <p:xfrm>
          <a:off x="7535030" y="1786071"/>
          <a:ext cx="2059686" cy="1920940"/>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C9B2B85D-3F1D-6A7F-E181-9D4D87588FEC}"/>
              </a:ext>
            </a:extLst>
          </p:cNvPr>
          <p:cNvSpPr/>
          <p:nvPr/>
        </p:nvSpPr>
        <p:spPr>
          <a:xfrm>
            <a:off x="8126463" y="2308132"/>
            <a:ext cx="876819" cy="876819"/>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90+</a:t>
            </a:r>
          </a:p>
        </p:txBody>
      </p:sp>
      <p:sp>
        <p:nvSpPr>
          <p:cNvPr id="18" name="Rectangle: Rounded Corners 17">
            <a:extLst>
              <a:ext uri="{FF2B5EF4-FFF2-40B4-BE49-F238E27FC236}">
                <a16:creationId xmlns:a16="http://schemas.microsoft.com/office/drawing/2014/main" id="{CA1391C3-1886-E938-733C-637EFEA5F4D6}"/>
              </a:ext>
            </a:extLst>
          </p:cNvPr>
          <p:cNvSpPr/>
          <p:nvPr/>
        </p:nvSpPr>
        <p:spPr>
          <a:xfrm>
            <a:off x="7307141" y="3755224"/>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Test accuracy</a:t>
            </a:r>
          </a:p>
        </p:txBody>
      </p:sp>
      <p:grpSp>
        <p:nvGrpSpPr>
          <p:cNvPr id="20" name="Group 19">
            <a:extLst>
              <a:ext uri="{FF2B5EF4-FFF2-40B4-BE49-F238E27FC236}">
                <a16:creationId xmlns:a16="http://schemas.microsoft.com/office/drawing/2014/main" id="{B53488E9-7943-D3D9-D705-EC748735E73B}"/>
              </a:ext>
            </a:extLst>
          </p:cNvPr>
          <p:cNvGrpSpPr/>
          <p:nvPr/>
        </p:nvGrpSpPr>
        <p:grpSpPr>
          <a:xfrm>
            <a:off x="10664623" y="6119095"/>
            <a:ext cx="734495" cy="715610"/>
            <a:chOff x="3083278" y="4628712"/>
            <a:chExt cx="2857500" cy="2857500"/>
          </a:xfrm>
        </p:grpSpPr>
        <p:pic>
          <p:nvPicPr>
            <p:cNvPr id="21" name="Picture 18">
              <a:extLst>
                <a:ext uri="{FF2B5EF4-FFF2-40B4-BE49-F238E27FC236}">
                  <a16:creationId xmlns:a16="http://schemas.microsoft.com/office/drawing/2014/main" id="{DD487E08-8880-1770-47C4-9D86242761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Volume outline">
              <a:extLst>
                <a:ext uri="{FF2B5EF4-FFF2-40B4-BE49-F238E27FC236}">
                  <a16:creationId xmlns:a16="http://schemas.microsoft.com/office/drawing/2014/main" id="{6AFB9490-57F8-3A0B-81D4-790FECB666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74178" y="5732338"/>
              <a:ext cx="671237" cy="671237"/>
            </a:xfrm>
            <a:prstGeom prst="rect">
              <a:avLst/>
            </a:prstGeom>
          </p:spPr>
        </p:pic>
      </p:grpSp>
    </p:spTree>
    <p:extLst>
      <p:ext uri="{BB962C8B-B14F-4D97-AF65-F5344CB8AC3E}">
        <p14:creationId xmlns:p14="http://schemas.microsoft.com/office/powerpoint/2010/main" val="33710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F817FA-17E7-CCB3-AE4D-665A03BCF70B}"/>
              </a:ext>
            </a:extLst>
          </p:cNvPr>
          <p:cNvSpPr>
            <a:spLocks noGrp="1"/>
          </p:cNvSpPr>
          <p:nvPr>
            <p:ph type="title"/>
          </p:nvPr>
        </p:nvSpPr>
        <p:spPr/>
        <p:txBody>
          <a:bodyPr/>
          <a:lstStyle/>
          <a:p>
            <a:r>
              <a:rPr lang="en-US" dirty="0"/>
              <a:t>Difficulties and improvising</a:t>
            </a:r>
            <a:endParaRPr lang="he-IL" dirty="0"/>
          </a:p>
        </p:txBody>
      </p:sp>
      <p:sp>
        <p:nvSpPr>
          <p:cNvPr id="4" name="מציין מיקום של מספר שקופית 3">
            <a:extLst>
              <a:ext uri="{FF2B5EF4-FFF2-40B4-BE49-F238E27FC236}">
                <a16:creationId xmlns:a16="http://schemas.microsoft.com/office/drawing/2014/main" id="{5C900DB8-1CD7-4D55-913A-8704C46410CC}"/>
              </a:ext>
            </a:extLst>
          </p:cNvPr>
          <p:cNvSpPr>
            <a:spLocks noGrp="1"/>
          </p:cNvSpPr>
          <p:nvPr>
            <p:ph type="sldNum" sz="quarter" idx="12"/>
          </p:nvPr>
        </p:nvSpPr>
        <p:spPr/>
        <p:txBody>
          <a:bodyPr/>
          <a:lstStyle/>
          <a:p>
            <a:fld id="{0FD50806-BABF-4915-9689-3B9956D1C75C}" type="slidenum">
              <a:rPr lang="en-US" smtClean="0"/>
              <a:pPr/>
              <a:t>14</a:t>
            </a:fld>
            <a:endParaRPr lang="en-US" dirty="0"/>
          </a:p>
        </p:txBody>
      </p:sp>
      <p:pic>
        <p:nvPicPr>
          <p:cNvPr id="2050" name="Picture 2" descr="Working Memory Difficulties: Strategies for the Classroom - LD@school">
            <a:extLst>
              <a:ext uri="{FF2B5EF4-FFF2-40B4-BE49-F238E27FC236}">
                <a16:creationId xmlns:a16="http://schemas.microsoft.com/office/drawing/2014/main" id="{1552BD54-3A73-7DDF-CF63-6773BFD431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000" b="90000" l="10000" r="90000">
                        <a14:foregroundMark x1="57100" y1="53900" x2="57100" y2="53900"/>
                        <a14:foregroundMark x1="50900" y1="18700" x2="50900" y2="18700"/>
                        <a14:foregroundMark x1="49300" y1="28700" x2="49300" y2="28700"/>
                        <a14:foregroundMark x1="28400" y1="41000" x2="28400" y2="41000"/>
                        <a14:foregroundMark x1="38300" y1="80400" x2="38300" y2="80400"/>
                        <a14:foregroundMark x1="62000" y1="78400" x2="62000" y2="78400"/>
                        <a14:foregroundMark x1="75900" y1="72100" x2="75900" y2="72100"/>
                        <a14:foregroundMark x1="50300" y1="51300" x2="50300" y2="51300"/>
                        <a14:foregroundMark x1="50400" y1="7400" x2="50400" y2="7400"/>
                        <a14:foregroundMark x1="50400" y1="7000" x2="50400" y2="7000"/>
                        <a14:backgroundMark x1="48200" y1="91600" x2="48200" y2="91600"/>
                      </a14:backgroundRemoval>
                    </a14:imgEffect>
                  </a14:imgLayer>
                </a14:imgProps>
              </a:ext>
              <a:ext uri="{28A0092B-C50C-407E-A947-70E740481C1C}">
                <a14:useLocalDpi xmlns:a14="http://schemas.microsoft.com/office/drawing/2010/main" val="0"/>
              </a:ext>
            </a:extLst>
          </a:blip>
          <a:srcRect t="33014"/>
          <a:stretch/>
        </p:blipFill>
        <p:spPr bwMode="auto">
          <a:xfrm>
            <a:off x="6797040" y="2550815"/>
            <a:ext cx="5170170" cy="346327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3">
            <a:extLst>
              <a:ext uri="{FF2B5EF4-FFF2-40B4-BE49-F238E27FC236}">
                <a16:creationId xmlns:a16="http://schemas.microsoft.com/office/drawing/2014/main" id="{DEB8E938-DD49-8AF7-DBCA-475290210034}"/>
              </a:ext>
            </a:extLst>
          </p:cNvPr>
          <p:cNvGrpSpPr/>
          <p:nvPr/>
        </p:nvGrpSpPr>
        <p:grpSpPr>
          <a:xfrm>
            <a:off x="10664623" y="6119095"/>
            <a:ext cx="734495" cy="715610"/>
            <a:chOff x="3083278" y="4628712"/>
            <a:chExt cx="2857500" cy="2857500"/>
          </a:xfrm>
        </p:grpSpPr>
        <p:pic>
          <p:nvPicPr>
            <p:cNvPr id="6" name="Picture 18">
              <a:extLst>
                <a:ext uri="{FF2B5EF4-FFF2-40B4-BE49-F238E27FC236}">
                  <a16:creationId xmlns:a16="http://schemas.microsoft.com/office/drawing/2014/main" id="{955B44BF-0F97-CF99-E7B1-B49D7FC2E0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5" descr="Volume outline">
              <a:extLst>
                <a:ext uri="{FF2B5EF4-FFF2-40B4-BE49-F238E27FC236}">
                  <a16:creationId xmlns:a16="http://schemas.microsoft.com/office/drawing/2014/main" id="{8B853DF7-C475-A476-BAC6-B968D03244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4178" y="5732338"/>
              <a:ext cx="671237" cy="671237"/>
            </a:xfrm>
            <a:prstGeom prst="rect">
              <a:avLst/>
            </a:prstGeom>
          </p:spPr>
        </p:pic>
      </p:grpSp>
      <p:sp>
        <p:nvSpPr>
          <p:cNvPr id="8" name="תיבת טקסט 7">
            <a:extLst>
              <a:ext uri="{FF2B5EF4-FFF2-40B4-BE49-F238E27FC236}">
                <a16:creationId xmlns:a16="http://schemas.microsoft.com/office/drawing/2014/main" id="{8BAE55BC-9ABE-427F-4568-25AC65999D1A}"/>
              </a:ext>
            </a:extLst>
          </p:cNvPr>
          <p:cNvSpPr txBox="1"/>
          <p:nvPr/>
        </p:nvSpPr>
        <p:spPr>
          <a:xfrm>
            <a:off x="386080" y="2550815"/>
            <a:ext cx="7255512" cy="1384995"/>
          </a:xfrm>
          <a:prstGeom prst="rect">
            <a:avLst/>
          </a:prstGeom>
          <a:noFill/>
        </p:spPr>
        <p:txBody>
          <a:bodyPr wrap="none" rtlCol="1">
            <a:spAutoFit/>
          </a:bodyPr>
          <a:lstStyle/>
          <a:p>
            <a:pPr marL="457200" indent="-457200">
              <a:buFont typeface="Arial" panose="020B0604020202020204" pitchFamily="34" charset="0"/>
              <a:buChar char="•"/>
            </a:pPr>
            <a:r>
              <a:rPr lang="en-US" sz="2800" dirty="0"/>
              <a:t>TensorFlow-JS doesn’t include all layers</a:t>
            </a:r>
          </a:p>
          <a:p>
            <a:pPr marL="457200" indent="-457200">
              <a:buFont typeface="Arial" panose="020B0604020202020204" pitchFamily="34" charset="0"/>
              <a:buChar char="•"/>
            </a:pPr>
            <a:r>
              <a:rPr lang="en-US" sz="2800" dirty="0"/>
              <a:t>Converting file types </a:t>
            </a:r>
          </a:p>
          <a:p>
            <a:pPr marL="457200" indent="-457200">
              <a:buFont typeface="Arial" panose="020B0604020202020204" pitchFamily="34" charset="0"/>
              <a:buChar char="•"/>
            </a:pPr>
            <a:r>
              <a:rPr lang="en-US" sz="2800" dirty="0"/>
              <a:t>Training a Keras model on spectrogram data</a:t>
            </a:r>
          </a:p>
        </p:txBody>
      </p:sp>
      <p:pic>
        <p:nvPicPr>
          <p:cNvPr id="3" name="Picture 2" descr="Working Memory Difficulties: Strategies for the Classroom - LD@school">
            <a:extLst>
              <a:ext uri="{FF2B5EF4-FFF2-40B4-BE49-F238E27FC236}">
                <a16:creationId xmlns:a16="http://schemas.microsoft.com/office/drawing/2014/main" id="{0F185119-5199-7E1C-CC20-696DCC607A4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7000" b="90000" l="10000" r="90000">
                        <a14:foregroundMark x1="57100" y1="53900" x2="57100" y2="53900"/>
                        <a14:foregroundMark x1="50900" y1="18700" x2="50900" y2="18700"/>
                        <a14:foregroundMark x1="49300" y1="28700" x2="49300" y2="28700"/>
                        <a14:foregroundMark x1="28400" y1="41000" x2="28400" y2="41000"/>
                        <a14:foregroundMark x1="38300" y1="80400" x2="38300" y2="80400"/>
                        <a14:foregroundMark x1="62000" y1="78400" x2="62000" y2="78400"/>
                        <a14:foregroundMark x1="75900" y1="72100" x2="75900" y2="72100"/>
                        <a14:foregroundMark x1="50300" y1="51300" x2="50300" y2="51300"/>
                        <a14:foregroundMark x1="50400" y1="7400" x2="50400" y2="7400"/>
                        <a14:foregroundMark x1="50400" y1="7000" x2="50400" y2="7000"/>
                        <a14:backgroundMark x1="48200" y1="91600" x2="48200" y2="91600"/>
                      </a14:backgroundRemoval>
                    </a14:imgEffect>
                  </a14:imgLayer>
                </a14:imgProps>
              </a:ext>
              <a:ext uri="{28A0092B-C50C-407E-A947-70E740481C1C}">
                <a14:useLocalDpi xmlns:a14="http://schemas.microsoft.com/office/drawing/2010/main" val="0"/>
              </a:ext>
            </a:extLst>
          </a:blip>
          <a:srcRect l="27097" t="5086" r="28877" b="67067"/>
          <a:stretch/>
        </p:blipFill>
        <p:spPr bwMode="auto">
          <a:xfrm>
            <a:off x="8243989" y="1180938"/>
            <a:ext cx="2276272" cy="143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1238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85000"/>
            <a:alpha val="72000"/>
          </a:schemeClr>
        </a:solidFill>
        <a:effectLst/>
      </p:bgPr>
    </p:bg>
    <p:spTree>
      <p:nvGrpSpPr>
        <p:cNvPr id="1" name=""/>
        <p:cNvGrpSpPr/>
        <p:nvPr/>
      </p:nvGrpSpPr>
      <p:grpSpPr>
        <a:xfrm>
          <a:off x="0" y="0"/>
          <a:ext cx="0" cy="0"/>
          <a:chOff x="0" y="0"/>
          <a:chExt cx="0" cy="0"/>
        </a:xfrm>
      </p:grpSpPr>
      <p:pic>
        <p:nvPicPr>
          <p:cNvPr id="1028" name="Picture 4" descr="Json Logo &amp; Transparent Json.PNG Logo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379" y="3171384"/>
            <a:ext cx="3031675" cy="15158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572D53-36EF-67CB-E29A-0450816A15F2}"/>
              </a:ext>
            </a:extLst>
          </p:cNvPr>
          <p:cNvSpPr>
            <a:spLocks noGrp="1"/>
          </p:cNvSpPr>
          <p:nvPr>
            <p:ph type="title"/>
          </p:nvPr>
        </p:nvSpPr>
        <p:spPr>
          <a:xfrm>
            <a:off x="838200" y="328328"/>
            <a:ext cx="10515600" cy="609398"/>
          </a:xfrm>
        </p:spPr>
        <p:txBody>
          <a:bodyPr/>
          <a:lstStyle/>
          <a:p>
            <a:r>
              <a:rPr lang="en-US" sz="4400" b="1" dirty="0"/>
              <a:t>Technologies:</a:t>
            </a:r>
            <a:endParaRPr lang="aa-ET" sz="4400" b="1" dirty="0"/>
          </a:p>
        </p:txBody>
      </p:sp>
      <p:sp>
        <p:nvSpPr>
          <p:cNvPr id="4" name="Slide Number Placeholder 3">
            <a:extLst>
              <a:ext uri="{FF2B5EF4-FFF2-40B4-BE49-F238E27FC236}">
                <a16:creationId xmlns:a16="http://schemas.microsoft.com/office/drawing/2014/main" id="{D043EF5B-617B-54CD-9F8C-2DB9DDD0A433}"/>
              </a:ext>
            </a:extLst>
          </p:cNvPr>
          <p:cNvSpPr>
            <a:spLocks noGrp="1"/>
          </p:cNvSpPr>
          <p:nvPr>
            <p:ph type="sldNum" sz="quarter" idx="12"/>
          </p:nvPr>
        </p:nvSpPr>
        <p:spPr/>
        <p:txBody>
          <a:bodyPr/>
          <a:lstStyle/>
          <a:p>
            <a:fld id="{0FD50806-BABF-4915-9689-3B9956D1C75C}" type="slidenum">
              <a:rPr lang="en-US" smtClean="0"/>
              <a:pPr/>
              <a:t>15</a:t>
            </a:fld>
            <a:endParaRPr lang="en-US" dirty="0"/>
          </a:p>
        </p:txBody>
      </p:sp>
      <p:grpSp>
        <p:nvGrpSpPr>
          <p:cNvPr id="5" name="Group 4">
            <a:extLst>
              <a:ext uri="{FF2B5EF4-FFF2-40B4-BE49-F238E27FC236}">
                <a16:creationId xmlns:a16="http://schemas.microsoft.com/office/drawing/2014/main" id="{6716B926-D101-891A-B9BF-3A88261E2E52}"/>
              </a:ext>
            </a:extLst>
          </p:cNvPr>
          <p:cNvGrpSpPr/>
          <p:nvPr/>
        </p:nvGrpSpPr>
        <p:grpSpPr>
          <a:xfrm>
            <a:off x="10664623" y="6119095"/>
            <a:ext cx="734495" cy="715610"/>
            <a:chOff x="3083278" y="4628712"/>
            <a:chExt cx="2857500" cy="2857500"/>
          </a:xfrm>
        </p:grpSpPr>
        <p:pic>
          <p:nvPicPr>
            <p:cNvPr id="6" name="Picture 18">
              <a:extLst>
                <a:ext uri="{FF2B5EF4-FFF2-40B4-BE49-F238E27FC236}">
                  <a16:creationId xmlns:a16="http://schemas.microsoft.com/office/drawing/2014/main" id="{04D03216-5DE3-CBAB-235C-7E2A53F9BC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Volume outline">
              <a:extLst>
                <a:ext uri="{FF2B5EF4-FFF2-40B4-BE49-F238E27FC236}">
                  <a16:creationId xmlns:a16="http://schemas.microsoft.com/office/drawing/2014/main" id="{D76D5AFE-B2F3-1D37-A399-FBBA13CEFB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11268" name="Picture 4" descr="Python - Wikiversity">
            <a:extLst>
              <a:ext uri="{FF2B5EF4-FFF2-40B4-BE49-F238E27FC236}">
                <a16:creationId xmlns:a16="http://schemas.microsoft.com/office/drawing/2014/main" id="{B9CE0BD7-5888-2ACD-D2AA-FDF522F89DB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1688" y="1215104"/>
            <a:ext cx="2085975" cy="2085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4" name="Picture 10" descr="HTML, CSS &amp; JS :: Juicy Media">
            <a:extLst>
              <a:ext uri="{FF2B5EF4-FFF2-40B4-BE49-F238E27FC236}">
                <a16:creationId xmlns:a16="http://schemas.microsoft.com/office/drawing/2014/main" id="{0DE9D23B-9964-1674-621C-D2D52FFB46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8975" y="4498733"/>
            <a:ext cx="4501896" cy="17585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6" name="Picture 12" descr="TensorFlow - Wikipedia, la enciclopedia libre">
            <a:extLst>
              <a:ext uri="{FF2B5EF4-FFF2-40B4-BE49-F238E27FC236}">
                <a16:creationId xmlns:a16="http://schemas.microsoft.com/office/drawing/2014/main" id="{D4ADC785-C6D7-2AFC-189B-3727B9EEDA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590" y="1190184"/>
            <a:ext cx="2235895" cy="1863246"/>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Keras - Crunchbase Company Profile &amp; Funding">
            <a:extLst>
              <a:ext uri="{FF2B5EF4-FFF2-40B4-BE49-F238E27FC236}">
                <a16:creationId xmlns:a16="http://schemas.microsoft.com/office/drawing/2014/main" id="{0ACC9114-F0DE-AA78-5663-721F56F1BB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4558" y="977369"/>
            <a:ext cx="2323710" cy="23237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82" name="Picture 18" descr="Project Jupyter | Home">
            <a:extLst>
              <a:ext uri="{FF2B5EF4-FFF2-40B4-BE49-F238E27FC236}">
                <a16:creationId xmlns:a16="http://schemas.microsoft.com/office/drawing/2014/main" id="{7E52901A-9750-DC0C-16F9-F645D26B425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5974" y="1082585"/>
            <a:ext cx="3773714" cy="198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84" name="Picture 20" descr="File, type, vscode Icon in vscode">
            <a:extLst>
              <a:ext uri="{FF2B5EF4-FFF2-40B4-BE49-F238E27FC236}">
                <a16:creationId xmlns:a16="http://schemas.microsoft.com/office/drawing/2014/main" id="{EE372D99-42F5-CC99-B8F0-C0F7E8D675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2869" y="989264"/>
            <a:ext cx="2167839" cy="2167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88" name="Picture 24" descr="Matplotlib logo — Matplotlib 3.6.2 documentation">
            <a:extLst>
              <a:ext uri="{FF2B5EF4-FFF2-40B4-BE49-F238E27FC236}">
                <a16:creationId xmlns:a16="http://schemas.microsoft.com/office/drawing/2014/main" id="{A9909483-A6B9-8296-2788-4CAF43EDFB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62831" y="3400411"/>
            <a:ext cx="3978941" cy="795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90" name="Picture 26" descr="add NumPy logo · Issue #428 · gilbarbara/logos · GitHub">
            <a:extLst>
              <a:ext uri="{FF2B5EF4-FFF2-40B4-BE49-F238E27FC236}">
                <a16:creationId xmlns:a16="http://schemas.microsoft.com/office/drawing/2014/main" id="{8DD4ACE7-F1F3-A710-3B1E-55C75CE36EB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69267" y="2629995"/>
            <a:ext cx="1984026" cy="1984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92" name="Picture 28" descr="Force The Cloud: 5 Must Have Chrome Extensions for Admins (+1 for  developers)">
            <a:extLst>
              <a:ext uri="{FF2B5EF4-FFF2-40B4-BE49-F238E27FC236}">
                <a16:creationId xmlns:a16="http://schemas.microsoft.com/office/drawing/2014/main" id="{C8EC8346-678D-6640-E661-026EA297CE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15165" y="4487190"/>
            <a:ext cx="1863246" cy="18632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Png Format - - Flask Python Logo, Transparent Png - 3000x1174(#626352) -  PngFind">
            <a:extLst>
              <a:ext uri="{FF2B5EF4-FFF2-40B4-BE49-F238E27FC236}">
                <a16:creationId xmlns:a16="http://schemas.microsoft.com/office/drawing/2014/main" id="{8BD1DAE6-D8B3-08D4-4FA6-ADDC1C0789D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6875" b="90000" l="3750" r="100000">
                        <a14:foregroundMark x1="34063" y1="49688" x2="33438" y2="45938"/>
                        <a14:foregroundMark x1="49688" y1="47813" x2="49375" y2="45313"/>
                        <a14:foregroundMark x1="63750" y1="45938" x2="65313" y2="48750"/>
                        <a14:foregroundMark x1="75625" y1="48125" x2="78438" y2="50938"/>
                        <a14:foregroundMark x1="85313" y1="49688" x2="85625" y2="46875"/>
                        <a14:foregroundMark x1="7187" y1="54375" x2="7187" y2="54375"/>
                        <a14:foregroundMark x1="7187" y1="54375" x2="7187" y2="54375"/>
                        <a14:foregroundMark x1="3750" y1="43750" x2="3750" y2="43750"/>
                        <a14:foregroundMark x1="3750" y1="43750" x2="3750" y2="43750"/>
                        <a14:foregroundMark x1="22813" y1="60938" x2="16875" y2="53750"/>
                        <a14:foregroundMark x1="15937" y1="48750" x2="16563" y2="41875"/>
                        <a14:foregroundMark x1="95000" y1="54688" x2="93750" y2="51875"/>
                        <a14:backgroundMark x1="93125" y1="47813" x2="93125" y2="47813"/>
                      </a14:backgroundRemoval>
                    </a14:imgEffect>
                  </a14:imgLayer>
                </a14:imgProps>
              </a:ext>
              <a:ext uri="{28A0092B-C50C-407E-A947-70E740481C1C}">
                <a14:useLocalDpi xmlns:a14="http://schemas.microsoft.com/office/drawing/2010/main" val="0"/>
              </a:ext>
            </a:extLst>
          </a:blip>
          <a:srcRect/>
          <a:stretch>
            <a:fillRect/>
          </a:stretch>
        </p:blipFill>
        <p:spPr bwMode="auto">
          <a:xfrm>
            <a:off x="1470083" y="3902727"/>
            <a:ext cx="2773680" cy="2773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71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1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grpSp>
        <p:nvGrpSpPr>
          <p:cNvPr id="6" name="Group 5">
            <a:extLst>
              <a:ext uri="{FF2B5EF4-FFF2-40B4-BE49-F238E27FC236}">
                <a16:creationId xmlns:a16="http://schemas.microsoft.com/office/drawing/2014/main" id="{987829E8-B533-42C8-ABE0-53CDC74421FA}"/>
              </a:ext>
            </a:extLst>
          </p:cNvPr>
          <p:cNvGrpSpPr/>
          <p:nvPr/>
        </p:nvGrpSpPr>
        <p:grpSpPr>
          <a:xfrm>
            <a:off x="5728752" y="4615210"/>
            <a:ext cx="734495" cy="715610"/>
            <a:chOff x="3083278" y="4628712"/>
            <a:chExt cx="2857500" cy="2857500"/>
          </a:xfrm>
        </p:grpSpPr>
        <p:pic>
          <p:nvPicPr>
            <p:cNvPr id="7" name="Picture 18">
              <a:extLst>
                <a:ext uri="{FF2B5EF4-FFF2-40B4-BE49-F238E27FC236}">
                  <a16:creationId xmlns:a16="http://schemas.microsoft.com/office/drawing/2014/main" id="{22D41A11-CF58-2792-C447-8EE92EFB31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Volume outline">
              <a:extLst>
                <a:ext uri="{FF2B5EF4-FFF2-40B4-BE49-F238E27FC236}">
                  <a16:creationId xmlns:a16="http://schemas.microsoft.com/office/drawing/2014/main" id="{574733AC-A248-DE8A-AB9E-2F9BF00358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4178" y="5732338"/>
              <a:ext cx="671237" cy="671237"/>
            </a:xfrm>
            <a:prstGeom prst="rect">
              <a:avLst/>
            </a:prstGeom>
          </p:spPr>
        </p:pic>
      </p:grpSp>
    </p:spTree>
    <p:extLst>
      <p:ext uri="{BB962C8B-B14F-4D97-AF65-F5344CB8AC3E}">
        <p14:creationId xmlns:p14="http://schemas.microsoft.com/office/powerpoint/2010/main" val="6860765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B426C03-AC92-2D45-88DD-908C83DC2135}"/>
              </a:ext>
            </a:extLst>
          </p:cNvPr>
          <p:cNvPicPr>
            <a:picLocks noChangeAspect="1"/>
          </p:cNvPicPr>
          <p:nvPr/>
        </p:nvPicPr>
        <p:blipFill rotWithShape="1">
          <a:blip r:embed="rId3"/>
          <a:srcRect t="21866" r="22662" b="32475"/>
          <a:stretch/>
        </p:blipFill>
        <p:spPr>
          <a:xfrm>
            <a:off x="7190550" y="1930305"/>
            <a:ext cx="2490349" cy="1227512"/>
          </a:xfrm>
          <a:prstGeom prst="rect">
            <a:avLst/>
          </a:prstGeom>
        </p:spPr>
      </p:pic>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664797"/>
          </a:xfrm>
        </p:spPr>
        <p:txBody>
          <a:bodyPr/>
          <a:lstStyle/>
          <a:p>
            <a:r>
              <a:rPr lang="en-US" sz="4800" b="1" dirty="0"/>
              <a:t>Introduction</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87482" y="545696"/>
            <a:ext cx="419100" cy="365125"/>
          </a:xfrm>
        </p:spPr>
        <p:txBody>
          <a:bodyPr/>
          <a:lstStyle/>
          <a:p>
            <a:fld id="{0FD50806-BABF-4915-9689-3B9956D1C75C}" type="slidenum">
              <a:rPr lang="en-US" smtClean="0"/>
              <a:pPr/>
              <a:t>2</a:t>
            </a:fld>
            <a:endParaRPr lang="en-US" dirty="0"/>
          </a:p>
        </p:txBody>
      </p:sp>
      <p:pic>
        <p:nvPicPr>
          <p:cNvPr id="6" name="Graphic 5" descr="Magnifying glass with solid fill">
            <a:extLst>
              <a:ext uri="{FF2B5EF4-FFF2-40B4-BE49-F238E27FC236}">
                <a16:creationId xmlns:a16="http://schemas.microsoft.com/office/drawing/2014/main" id="{B593CEC2-F759-CEA8-687C-F2AED5870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0899" y="1446272"/>
            <a:ext cx="1375798" cy="1375798"/>
          </a:xfrm>
          <a:prstGeom prst="rect">
            <a:avLst/>
          </a:prstGeom>
        </p:spPr>
      </p:pic>
      <p:cxnSp>
        <p:nvCxnSpPr>
          <p:cNvPr id="11" name="Straight Connector 10">
            <a:extLst>
              <a:ext uri="{FF2B5EF4-FFF2-40B4-BE49-F238E27FC236}">
                <a16:creationId xmlns:a16="http://schemas.microsoft.com/office/drawing/2014/main" id="{A8738CB2-3CE7-B95F-5095-D1A068D6EA3E}"/>
              </a:ext>
            </a:extLst>
          </p:cNvPr>
          <p:cNvCxnSpPr>
            <a:cxnSpLocks/>
          </p:cNvCxnSpPr>
          <p:nvPr/>
        </p:nvCxnSpPr>
        <p:spPr>
          <a:xfrm flipH="1">
            <a:off x="9067800" y="1699984"/>
            <a:ext cx="909300" cy="626786"/>
          </a:xfrm>
          <a:prstGeom prst="line">
            <a:avLst/>
          </a:prstGeom>
          <a:ln>
            <a:solidFill>
              <a:srgbClr val="7F7F7F"/>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910F8A77-3E96-D637-E43B-8C5AF6224714}"/>
              </a:ext>
            </a:extLst>
          </p:cNvPr>
          <p:cNvCxnSpPr>
            <a:cxnSpLocks/>
          </p:cNvCxnSpPr>
          <p:nvPr/>
        </p:nvCxnSpPr>
        <p:spPr>
          <a:xfrm flipH="1">
            <a:off x="9067800" y="2206094"/>
            <a:ext cx="831339" cy="120676"/>
          </a:xfrm>
          <a:prstGeom prst="line">
            <a:avLst/>
          </a:prstGeom>
          <a:ln>
            <a:solidFill>
              <a:srgbClr val="7F7F7F"/>
            </a:solidFill>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EB460229-C524-C975-4FC9-F1DAF38C258E}"/>
              </a:ext>
            </a:extLst>
          </p:cNvPr>
          <p:cNvSpPr txBox="1"/>
          <p:nvPr/>
        </p:nvSpPr>
        <p:spPr>
          <a:xfrm>
            <a:off x="9971943" y="1739721"/>
            <a:ext cx="783395" cy="523220"/>
          </a:xfrm>
          <a:prstGeom prst="rect">
            <a:avLst/>
          </a:prstGeom>
          <a:noFill/>
        </p:spPr>
        <p:txBody>
          <a:bodyPr wrap="square" rtlCol="0">
            <a:spAutoFit/>
          </a:bodyPr>
          <a:lstStyle/>
          <a:p>
            <a:r>
              <a:rPr lang="en-US" sz="2800" b="1" dirty="0"/>
              <a:t>F9</a:t>
            </a:r>
            <a:endParaRPr lang="aa-ET" sz="2800" b="1" dirty="0"/>
          </a:p>
        </p:txBody>
      </p:sp>
      <p:sp>
        <p:nvSpPr>
          <p:cNvPr id="50" name="TextBox 49">
            <a:extLst>
              <a:ext uri="{FF2B5EF4-FFF2-40B4-BE49-F238E27FC236}">
                <a16:creationId xmlns:a16="http://schemas.microsoft.com/office/drawing/2014/main" id="{DF32641E-976E-13CB-0314-BB934892F1CB}"/>
              </a:ext>
            </a:extLst>
          </p:cNvPr>
          <p:cNvSpPr txBox="1"/>
          <p:nvPr/>
        </p:nvSpPr>
        <p:spPr>
          <a:xfrm>
            <a:off x="2552051" y="4156510"/>
            <a:ext cx="1476686" cy="2246769"/>
          </a:xfrm>
          <a:prstGeom prst="rect">
            <a:avLst/>
          </a:prstGeom>
          <a:noFill/>
        </p:spPr>
        <p:txBody>
          <a:bodyPr wrap="none" rtlCol="0">
            <a:spAutoFit/>
          </a:bodyPr>
          <a:lstStyle/>
          <a:p>
            <a:pPr algn="ctr"/>
            <a:r>
              <a:rPr lang="en-US" sz="2000" b="1" dirty="0">
                <a:solidFill>
                  <a:srgbClr val="CE295E"/>
                </a:solidFill>
              </a:rPr>
              <a:t>Commands:</a:t>
            </a:r>
          </a:p>
          <a:p>
            <a:pPr algn="ctr"/>
            <a:r>
              <a:rPr lang="en-US" sz="2000" b="1" dirty="0">
                <a:solidFill>
                  <a:srgbClr val="CE295E"/>
                </a:solidFill>
              </a:rPr>
              <a:t>Refresh</a:t>
            </a:r>
          </a:p>
          <a:p>
            <a:pPr algn="ctr"/>
            <a:r>
              <a:rPr lang="en-US" sz="2000" b="1" dirty="0">
                <a:solidFill>
                  <a:srgbClr val="CE295E"/>
                </a:solidFill>
              </a:rPr>
              <a:t>Tab</a:t>
            </a:r>
          </a:p>
          <a:p>
            <a:pPr algn="ctr"/>
            <a:r>
              <a:rPr lang="en-US" sz="2000" b="1" dirty="0">
                <a:solidFill>
                  <a:srgbClr val="CE295E"/>
                </a:solidFill>
              </a:rPr>
              <a:t>Home</a:t>
            </a:r>
          </a:p>
          <a:p>
            <a:pPr algn="ctr"/>
            <a:r>
              <a:rPr lang="en-US" sz="2000" b="1" dirty="0">
                <a:solidFill>
                  <a:srgbClr val="CE295E"/>
                </a:solidFill>
              </a:rPr>
              <a:t>Close</a:t>
            </a:r>
          </a:p>
          <a:p>
            <a:pPr algn="ctr"/>
            <a:r>
              <a:rPr lang="en-US" sz="2000" b="1" dirty="0">
                <a:solidFill>
                  <a:srgbClr val="CE295E"/>
                </a:solidFill>
              </a:rPr>
              <a:t>Back</a:t>
            </a:r>
          </a:p>
          <a:p>
            <a:pPr algn="ctr"/>
            <a:r>
              <a:rPr lang="en-US" sz="2000" b="1" dirty="0">
                <a:solidFill>
                  <a:srgbClr val="CE295E"/>
                </a:solidFill>
              </a:rPr>
              <a:t>Forward</a:t>
            </a:r>
            <a:endParaRPr lang="aa-ET" sz="2000" b="1" dirty="0">
              <a:solidFill>
                <a:srgbClr val="CE295E"/>
              </a:solidFill>
            </a:endParaRPr>
          </a:p>
        </p:txBody>
      </p:sp>
      <p:pic>
        <p:nvPicPr>
          <p:cNvPr id="62" name="Picture 61">
            <a:extLst>
              <a:ext uri="{FF2B5EF4-FFF2-40B4-BE49-F238E27FC236}">
                <a16:creationId xmlns:a16="http://schemas.microsoft.com/office/drawing/2014/main" id="{850E9D95-0BAD-D11F-7007-09E4083EC4A8}"/>
              </a:ext>
            </a:extLst>
          </p:cNvPr>
          <p:cNvPicPr>
            <a:picLocks noChangeAspect="1"/>
          </p:cNvPicPr>
          <p:nvPr/>
        </p:nvPicPr>
        <p:blipFill>
          <a:blip r:embed="rId6"/>
          <a:stretch>
            <a:fillRect/>
          </a:stretch>
        </p:blipFill>
        <p:spPr>
          <a:xfrm>
            <a:off x="7711611" y="4142877"/>
            <a:ext cx="1971675" cy="1952625"/>
          </a:xfrm>
          <a:prstGeom prst="rect">
            <a:avLst/>
          </a:prstGeom>
        </p:spPr>
      </p:pic>
      <p:pic>
        <p:nvPicPr>
          <p:cNvPr id="65" name="Picture 64">
            <a:extLst>
              <a:ext uri="{FF2B5EF4-FFF2-40B4-BE49-F238E27FC236}">
                <a16:creationId xmlns:a16="http://schemas.microsoft.com/office/drawing/2014/main" id="{11030AC3-D541-AC0F-2747-0A6F21D3F9FC}"/>
              </a:ext>
            </a:extLst>
          </p:cNvPr>
          <p:cNvPicPr>
            <a:picLocks noChangeAspect="1"/>
          </p:cNvPicPr>
          <p:nvPr/>
        </p:nvPicPr>
        <p:blipFill rotWithShape="1">
          <a:blip r:embed="rId7"/>
          <a:srcRect l="12237" r="13386"/>
          <a:stretch/>
        </p:blipFill>
        <p:spPr>
          <a:xfrm>
            <a:off x="2516825" y="1846357"/>
            <a:ext cx="1925365" cy="1394954"/>
          </a:xfrm>
          <a:prstGeom prst="rect">
            <a:avLst/>
          </a:prstGeom>
        </p:spPr>
      </p:pic>
      <p:sp>
        <p:nvSpPr>
          <p:cNvPr id="113" name="Arrow: Right 112">
            <a:extLst>
              <a:ext uri="{FF2B5EF4-FFF2-40B4-BE49-F238E27FC236}">
                <a16:creationId xmlns:a16="http://schemas.microsoft.com/office/drawing/2014/main" id="{3308CFD9-E351-3983-B06D-93E38DFF3787}"/>
              </a:ext>
            </a:extLst>
          </p:cNvPr>
          <p:cNvSpPr/>
          <p:nvPr/>
        </p:nvSpPr>
        <p:spPr>
          <a:xfrm rot="10800000">
            <a:off x="5322435" y="2239089"/>
            <a:ext cx="1528077" cy="536992"/>
          </a:xfrm>
          <a:prstGeom prst="rightArrow">
            <a:avLst>
              <a:gd name="adj1" fmla="val 42358"/>
              <a:gd name="adj2" fmla="val 89465"/>
            </a:avLst>
          </a:prstGeom>
          <a:solidFill>
            <a:srgbClr val="7F7F7F"/>
          </a:solidFill>
          <a:ln>
            <a:solidFill>
              <a:srgbClr val="7F7F7F"/>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aa-ET" dirty="0">
              <a:ln w="0"/>
              <a:solidFill>
                <a:schemeClr val="tx1"/>
              </a:solidFill>
              <a:effectLst>
                <a:outerShdw blurRad="38100" dist="19050" dir="2700000" algn="tl" rotWithShape="0">
                  <a:schemeClr val="dk1">
                    <a:alpha val="40000"/>
                  </a:schemeClr>
                </a:outerShdw>
              </a:effectLst>
            </a:endParaRPr>
          </a:p>
        </p:txBody>
      </p:sp>
      <p:sp>
        <p:nvSpPr>
          <p:cNvPr id="120" name="Arrow: Right 119">
            <a:extLst>
              <a:ext uri="{FF2B5EF4-FFF2-40B4-BE49-F238E27FC236}">
                <a16:creationId xmlns:a16="http://schemas.microsoft.com/office/drawing/2014/main" id="{00D5EF59-5C31-83E8-D1F9-9A7B4F47F02F}"/>
              </a:ext>
            </a:extLst>
          </p:cNvPr>
          <p:cNvSpPr/>
          <p:nvPr/>
        </p:nvSpPr>
        <p:spPr>
          <a:xfrm>
            <a:off x="4480391" y="4850693"/>
            <a:ext cx="2379648" cy="536992"/>
          </a:xfrm>
          <a:prstGeom prst="rightArrow">
            <a:avLst>
              <a:gd name="adj1" fmla="val 42358"/>
              <a:gd name="adj2" fmla="val 89465"/>
            </a:avLst>
          </a:prstGeom>
          <a:solidFill>
            <a:srgbClr val="7F7F7F"/>
          </a:solidFill>
          <a:ln>
            <a:solidFill>
              <a:srgbClr val="7F7F7F"/>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aa-ET" dirty="0">
              <a:ln w="0"/>
              <a:solidFill>
                <a:schemeClr val="tx1"/>
              </a:solidFill>
              <a:effectLst>
                <a:outerShdw blurRad="38100" dist="19050" dir="2700000" algn="tl" rotWithShape="0">
                  <a:schemeClr val="dk1">
                    <a:alpha val="40000"/>
                  </a:schemeClr>
                </a:outerShdw>
              </a:effectLst>
            </a:endParaRPr>
          </a:p>
        </p:txBody>
      </p:sp>
      <p:sp>
        <p:nvSpPr>
          <p:cNvPr id="126" name="Arrow: Circular 125">
            <a:extLst>
              <a:ext uri="{FF2B5EF4-FFF2-40B4-BE49-F238E27FC236}">
                <a16:creationId xmlns:a16="http://schemas.microsoft.com/office/drawing/2014/main" id="{9E2CDADF-9A4B-BDE4-362C-BF7EC6D281B0}"/>
              </a:ext>
            </a:extLst>
          </p:cNvPr>
          <p:cNvSpPr/>
          <p:nvPr/>
        </p:nvSpPr>
        <p:spPr>
          <a:xfrm rot="5400000" flipV="1">
            <a:off x="771447" y="2012024"/>
            <a:ext cx="3100808" cy="3730301"/>
          </a:xfrm>
          <a:prstGeom prst="circularArrow">
            <a:avLst>
              <a:gd name="adj1" fmla="val 8944"/>
              <a:gd name="adj2" fmla="val 1132786"/>
              <a:gd name="adj3" fmla="val 20309336"/>
              <a:gd name="adj4" fmla="val 11005440"/>
              <a:gd name="adj5" fmla="val 11241"/>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solidFill>
                <a:schemeClr val="tx1"/>
              </a:solidFill>
            </a:endParaRPr>
          </a:p>
        </p:txBody>
      </p:sp>
      <p:grpSp>
        <p:nvGrpSpPr>
          <p:cNvPr id="138" name="Group 137">
            <a:extLst>
              <a:ext uri="{FF2B5EF4-FFF2-40B4-BE49-F238E27FC236}">
                <a16:creationId xmlns:a16="http://schemas.microsoft.com/office/drawing/2014/main" id="{AC001B52-7822-9627-1460-83E898A6635F}"/>
              </a:ext>
            </a:extLst>
          </p:cNvPr>
          <p:cNvGrpSpPr/>
          <p:nvPr/>
        </p:nvGrpSpPr>
        <p:grpSpPr>
          <a:xfrm>
            <a:off x="10664623" y="6119095"/>
            <a:ext cx="734495" cy="715610"/>
            <a:chOff x="3083278" y="4628712"/>
            <a:chExt cx="2857500" cy="2857500"/>
          </a:xfrm>
        </p:grpSpPr>
        <p:pic>
          <p:nvPicPr>
            <p:cNvPr id="139" name="Picture 18">
              <a:extLst>
                <a:ext uri="{FF2B5EF4-FFF2-40B4-BE49-F238E27FC236}">
                  <a16:creationId xmlns:a16="http://schemas.microsoft.com/office/drawing/2014/main" id="{512F2ED7-2384-5C8D-0BF8-840FB8015E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0" name="Graphic 139" descr="Volume outline">
              <a:extLst>
                <a:ext uri="{FF2B5EF4-FFF2-40B4-BE49-F238E27FC236}">
                  <a16:creationId xmlns:a16="http://schemas.microsoft.com/office/drawing/2014/main" id="{7E927E80-06F8-7E48-47AE-6541D8A36E7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74178" y="5732338"/>
              <a:ext cx="671237" cy="671237"/>
            </a:xfrm>
            <a:prstGeom prst="rect">
              <a:avLst/>
            </a:prstGeom>
          </p:spPr>
        </p:pic>
      </p:grpSp>
    </p:spTree>
    <p:extLst>
      <p:ext uri="{BB962C8B-B14F-4D97-AF65-F5344CB8AC3E}">
        <p14:creationId xmlns:p14="http://schemas.microsoft.com/office/powerpoint/2010/main" val="3427904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05EAA5-4C42-B402-3267-E05ED7D05FFE}"/>
              </a:ext>
            </a:extLst>
          </p:cNvPr>
          <p:cNvSpPr>
            <a:spLocks noGrp="1"/>
          </p:cNvSpPr>
          <p:nvPr>
            <p:ph type="sldNum" sz="quarter" idx="12"/>
          </p:nvPr>
        </p:nvSpPr>
        <p:spPr/>
        <p:txBody>
          <a:bodyPr/>
          <a:lstStyle/>
          <a:p>
            <a:fld id="{0FD50806-BABF-4915-9689-3B9956D1C75C}" type="slidenum">
              <a:rPr lang="en-US" smtClean="0"/>
              <a:pPr/>
              <a:t>3</a:t>
            </a:fld>
            <a:endParaRPr lang="en-US" dirty="0"/>
          </a:p>
        </p:txBody>
      </p:sp>
      <p:grpSp>
        <p:nvGrpSpPr>
          <p:cNvPr id="5" name="Group 3">
            <a:extLst>
              <a:ext uri="{FF2B5EF4-FFF2-40B4-BE49-F238E27FC236}">
                <a16:creationId xmlns:a16="http://schemas.microsoft.com/office/drawing/2014/main" id="{DEB8E938-DD49-8AF7-DBCA-475290210034}"/>
              </a:ext>
            </a:extLst>
          </p:cNvPr>
          <p:cNvGrpSpPr/>
          <p:nvPr/>
        </p:nvGrpSpPr>
        <p:grpSpPr>
          <a:xfrm>
            <a:off x="10737775" y="6142390"/>
            <a:ext cx="734495" cy="715610"/>
            <a:chOff x="3083278" y="4628712"/>
            <a:chExt cx="2857500" cy="2857500"/>
          </a:xfrm>
        </p:grpSpPr>
        <p:pic>
          <p:nvPicPr>
            <p:cNvPr id="6" name="Picture 18">
              <a:extLst>
                <a:ext uri="{FF2B5EF4-FFF2-40B4-BE49-F238E27FC236}">
                  <a16:creationId xmlns:a16="http://schemas.microsoft.com/office/drawing/2014/main" id="{955B44BF-0F97-CF99-E7B1-B49D7FC2E0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5" descr="Volume outline">
              <a:extLst>
                <a:ext uri="{FF2B5EF4-FFF2-40B4-BE49-F238E27FC236}">
                  <a16:creationId xmlns:a16="http://schemas.microsoft.com/office/drawing/2014/main" id="{8B853DF7-C475-A476-BAC6-B968D03244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4178" y="5732338"/>
              <a:ext cx="671237" cy="671237"/>
            </a:xfrm>
            <a:prstGeom prst="rect">
              <a:avLst/>
            </a:prstGeom>
          </p:spPr>
        </p:pic>
      </p:grpSp>
      <p:pic>
        <p:nvPicPr>
          <p:cNvPr id="3" name="2022-12-11 16-39-44">
            <a:hlinkClick r:id="" action="ppaction://media"/>
            <a:extLst>
              <a:ext uri="{FF2B5EF4-FFF2-40B4-BE49-F238E27FC236}">
                <a16:creationId xmlns:a16="http://schemas.microsoft.com/office/drawing/2014/main" id="{E908B0F6-E8F2-6EEF-A287-640C9C70D40F}"/>
              </a:ext>
            </a:extLst>
          </p:cNvPr>
          <p:cNvPicPr>
            <a:picLocks noChangeAspect="1"/>
          </p:cNvPicPr>
          <p:nvPr>
            <a:videoFile r:link="rId1"/>
            <p:extLst>
              <p:ext uri="{DAA4B4D4-6D71-4841-9C94-3DE7FCFB9230}">
                <p14:media xmlns:p14="http://schemas.microsoft.com/office/powerpoint/2010/main" r:embed="rId2">
                  <p14:trim st="1034" end="1469"/>
                </p14:media>
              </p:ext>
            </p:extLst>
          </p:nvPr>
        </p:nvPicPr>
        <p:blipFill>
          <a:blip r:embed="rId7"/>
          <a:stretch>
            <a:fillRect/>
          </a:stretch>
        </p:blipFill>
        <p:spPr>
          <a:xfrm>
            <a:off x="47625" y="-1"/>
            <a:ext cx="12144375" cy="6831211"/>
          </a:xfrm>
          <a:prstGeom prst="rect">
            <a:avLst/>
          </a:prstGeom>
        </p:spPr>
      </p:pic>
    </p:spTree>
    <p:extLst>
      <p:ext uri="{BB962C8B-B14F-4D97-AF65-F5344CB8AC3E}">
        <p14:creationId xmlns:p14="http://schemas.microsoft.com/office/powerpoint/2010/main" val="26663372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85000"/>
            <a:alpha val="72000"/>
          </a:schemeClr>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6417918" y="0"/>
            <a:ext cx="5770880" cy="5642434"/>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
        <p:nvSpPr>
          <p:cNvPr id="3" name="TextBox 2">
            <a:extLst>
              <a:ext uri="{FF2B5EF4-FFF2-40B4-BE49-F238E27FC236}">
                <a16:creationId xmlns:a16="http://schemas.microsoft.com/office/drawing/2014/main" id="{30E10DED-C528-F284-F895-65E4EF242543}"/>
              </a:ext>
            </a:extLst>
          </p:cNvPr>
          <p:cNvSpPr txBox="1"/>
          <p:nvPr/>
        </p:nvSpPr>
        <p:spPr>
          <a:xfrm>
            <a:off x="1556448" y="273623"/>
            <a:ext cx="4942187" cy="584775"/>
          </a:xfrm>
          <a:prstGeom prst="rect">
            <a:avLst/>
          </a:prstGeom>
          <a:noFill/>
        </p:spPr>
        <p:txBody>
          <a:bodyPr wrap="none" rtlCol="0">
            <a:spAutoFit/>
          </a:bodyPr>
          <a:lstStyle/>
          <a:p>
            <a:r>
              <a:rPr lang="en-US" sz="3200" b="1" dirty="0"/>
              <a:t>How to use in your chrome:</a:t>
            </a:r>
            <a:endParaRPr lang="aa-ET" sz="3200" b="1" dirty="0"/>
          </a:p>
        </p:txBody>
      </p:sp>
      <p:grpSp>
        <p:nvGrpSpPr>
          <p:cNvPr id="4" name="Group 3">
            <a:extLst>
              <a:ext uri="{FF2B5EF4-FFF2-40B4-BE49-F238E27FC236}">
                <a16:creationId xmlns:a16="http://schemas.microsoft.com/office/drawing/2014/main" id="{858057F0-8B7F-0257-9D33-9096DA8618CE}"/>
              </a:ext>
            </a:extLst>
          </p:cNvPr>
          <p:cNvGrpSpPr/>
          <p:nvPr/>
        </p:nvGrpSpPr>
        <p:grpSpPr>
          <a:xfrm>
            <a:off x="10664623" y="6119095"/>
            <a:ext cx="734495" cy="715610"/>
            <a:chOff x="3083278" y="4628712"/>
            <a:chExt cx="2857500" cy="2857500"/>
          </a:xfrm>
        </p:grpSpPr>
        <p:pic>
          <p:nvPicPr>
            <p:cNvPr id="5" name="Picture 18">
              <a:extLst>
                <a:ext uri="{FF2B5EF4-FFF2-40B4-BE49-F238E27FC236}">
                  <a16:creationId xmlns:a16="http://schemas.microsoft.com/office/drawing/2014/main" id="{8C6004E4-1374-62B8-FA6D-6E4D2F7BC6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Volume outline">
              <a:extLst>
                <a:ext uri="{FF2B5EF4-FFF2-40B4-BE49-F238E27FC236}">
                  <a16:creationId xmlns:a16="http://schemas.microsoft.com/office/drawing/2014/main" id="{10486229-C8DC-7123-CC2B-E635A0F75D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9" name="Graphic 8" descr="Elongated speech bubble">
            <a:extLst>
              <a:ext uri="{FF2B5EF4-FFF2-40B4-BE49-F238E27FC236}">
                <a16:creationId xmlns:a16="http://schemas.microsoft.com/office/drawing/2014/main" id="{64CE3590-0010-EB5A-8ACD-34DEC268C61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3608494"/>
            <a:ext cx="1985841" cy="1648378"/>
          </a:xfrm>
          <a:prstGeom prst="rect">
            <a:avLst/>
          </a:prstGeom>
        </p:spPr>
      </p:pic>
      <p:pic>
        <p:nvPicPr>
          <p:cNvPr id="11" name="Graphic 10" descr="A talking face">
            <a:extLst>
              <a:ext uri="{FF2B5EF4-FFF2-40B4-BE49-F238E27FC236}">
                <a16:creationId xmlns:a16="http://schemas.microsoft.com/office/drawing/2014/main" id="{E61BB6FC-625B-3917-C203-7D1016DBB4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88002" y="4562780"/>
            <a:ext cx="1305369" cy="1550126"/>
          </a:xfrm>
          <a:prstGeom prst="rect">
            <a:avLst/>
          </a:prstGeom>
        </p:spPr>
      </p:pic>
      <p:pic>
        <p:nvPicPr>
          <p:cNvPr id="13" name="Graphic 12" descr="Browser window with solid fill">
            <a:extLst>
              <a:ext uri="{FF2B5EF4-FFF2-40B4-BE49-F238E27FC236}">
                <a16:creationId xmlns:a16="http://schemas.microsoft.com/office/drawing/2014/main" id="{07DFF2C6-B096-2AA5-37EB-83B514510B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0166" y="1345085"/>
            <a:ext cx="2848119" cy="2848119"/>
          </a:xfrm>
          <a:prstGeom prst="rect">
            <a:avLst/>
          </a:prstGeom>
        </p:spPr>
      </p:pic>
      <p:pic>
        <p:nvPicPr>
          <p:cNvPr id="15" name="Graphic 14" descr="Gears with solid fill">
            <a:extLst>
              <a:ext uri="{FF2B5EF4-FFF2-40B4-BE49-F238E27FC236}">
                <a16:creationId xmlns:a16="http://schemas.microsoft.com/office/drawing/2014/main" id="{B775DCCF-A738-F21E-A47E-B99917F6DCA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490" y="2257023"/>
            <a:ext cx="1351470" cy="1351470"/>
          </a:xfrm>
          <a:prstGeom prst="rect">
            <a:avLst/>
          </a:prstGeom>
        </p:spPr>
      </p:pic>
      <p:sp>
        <p:nvSpPr>
          <p:cNvPr id="59" name="TextBox 58">
            <a:extLst>
              <a:ext uri="{FF2B5EF4-FFF2-40B4-BE49-F238E27FC236}">
                <a16:creationId xmlns:a16="http://schemas.microsoft.com/office/drawing/2014/main" id="{DAC6548C-57C8-CB48-1FB7-BAE5DF5A265C}"/>
              </a:ext>
            </a:extLst>
          </p:cNvPr>
          <p:cNvSpPr txBox="1"/>
          <p:nvPr/>
        </p:nvSpPr>
        <p:spPr>
          <a:xfrm>
            <a:off x="6547434" y="3902432"/>
            <a:ext cx="1749534" cy="707886"/>
          </a:xfrm>
          <a:prstGeom prst="rect">
            <a:avLst/>
          </a:prstGeom>
          <a:noFill/>
        </p:spPr>
        <p:txBody>
          <a:bodyPr wrap="square" rtlCol="0">
            <a:spAutoFit/>
          </a:bodyPr>
          <a:lstStyle/>
          <a:p>
            <a:r>
              <a:rPr lang="en-US" sz="4000" dirty="0"/>
              <a:t>back</a:t>
            </a:r>
            <a:endParaRPr lang="aa-ET" sz="2000" dirty="0"/>
          </a:p>
        </p:txBody>
      </p:sp>
      <p:sp>
        <p:nvSpPr>
          <p:cNvPr id="64" name="Slide Number Placeholder 3">
            <a:extLst>
              <a:ext uri="{FF2B5EF4-FFF2-40B4-BE49-F238E27FC236}">
                <a16:creationId xmlns:a16="http://schemas.microsoft.com/office/drawing/2014/main" id="{9F8FB4EC-4BDD-7CE0-2697-B75E1C22D793}"/>
              </a:ext>
            </a:extLst>
          </p:cNvPr>
          <p:cNvSpPr>
            <a:spLocks noGrp="1"/>
          </p:cNvSpPr>
          <p:nvPr>
            <p:ph type="sldNum" sz="quarter" idx="12"/>
          </p:nvPr>
        </p:nvSpPr>
        <p:spPr>
          <a:xfrm>
            <a:off x="11678284" y="566010"/>
            <a:ext cx="510513" cy="399190"/>
          </a:xfrm>
        </p:spPr>
        <p:txBody>
          <a:bodyPr/>
          <a:lstStyle/>
          <a:p>
            <a:fld id="{0FD50806-BABF-4915-9689-3B9956D1C75C}" type="slidenum">
              <a:rPr lang="en-US" smtClean="0"/>
              <a:pPr/>
              <a:t>4</a:t>
            </a:fld>
            <a:endParaRPr lang="en-US" dirty="0"/>
          </a:p>
        </p:txBody>
      </p:sp>
      <p:sp>
        <p:nvSpPr>
          <p:cNvPr id="7" name="תיבת טקסט 6">
            <a:extLst>
              <a:ext uri="{FF2B5EF4-FFF2-40B4-BE49-F238E27FC236}">
                <a16:creationId xmlns:a16="http://schemas.microsoft.com/office/drawing/2014/main" id="{2F6A5527-3707-DB11-1A2F-52FB6FC9DB19}"/>
              </a:ext>
            </a:extLst>
          </p:cNvPr>
          <p:cNvSpPr txBox="1"/>
          <p:nvPr/>
        </p:nvSpPr>
        <p:spPr>
          <a:xfrm>
            <a:off x="1751844" y="1123000"/>
            <a:ext cx="1468876" cy="584775"/>
          </a:xfrm>
          <a:prstGeom prst="rect">
            <a:avLst/>
          </a:prstGeom>
          <a:noFill/>
        </p:spPr>
        <p:txBody>
          <a:bodyPr wrap="square" rtlCol="1">
            <a:spAutoFit/>
          </a:bodyPr>
          <a:lstStyle/>
          <a:p>
            <a:r>
              <a:rPr lang="en-US" sz="3200" b="1" dirty="0">
                <a:solidFill>
                  <a:schemeClr val="tx1">
                    <a:lumMod val="95000"/>
                    <a:lumOff val="5000"/>
                  </a:schemeClr>
                </a:solidFill>
              </a:rPr>
              <a:t>STEP 1:</a:t>
            </a:r>
            <a:endParaRPr lang="he-IL" sz="3200" b="1" dirty="0">
              <a:solidFill>
                <a:schemeClr val="tx1">
                  <a:lumMod val="95000"/>
                  <a:lumOff val="5000"/>
                </a:schemeClr>
              </a:solidFill>
            </a:endParaRPr>
          </a:p>
        </p:txBody>
      </p:sp>
      <p:sp>
        <p:nvSpPr>
          <p:cNvPr id="10" name="תיבת טקסט 9">
            <a:extLst>
              <a:ext uri="{FF2B5EF4-FFF2-40B4-BE49-F238E27FC236}">
                <a16:creationId xmlns:a16="http://schemas.microsoft.com/office/drawing/2014/main" id="{8DB6C09A-74E6-81D6-980E-09964225B169}"/>
              </a:ext>
            </a:extLst>
          </p:cNvPr>
          <p:cNvSpPr txBox="1"/>
          <p:nvPr/>
        </p:nvSpPr>
        <p:spPr>
          <a:xfrm>
            <a:off x="9519787" y="1123000"/>
            <a:ext cx="1468876" cy="584775"/>
          </a:xfrm>
          <a:prstGeom prst="rect">
            <a:avLst/>
          </a:prstGeom>
          <a:noFill/>
        </p:spPr>
        <p:txBody>
          <a:bodyPr wrap="square" rtlCol="1">
            <a:spAutoFit/>
          </a:bodyPr>
          <a:lstStyle/>
          <a:p>
            <a:r>
              <a:rPr lang="en-US" sz="3200" b="1" dirty="0">
                <a:solidFill>
                  <a:schemeClr val="tx1">
                    <a:lumMod val="95000"/>
                    <a:lumOff val="5000"/>
                  </a:schemeClr>
                </a:solidFill>
              </a:rPr>
              <a:t>STEP 2:</a:t>
            </a:r>
            <a:endParaRPr lang="he-IL" sz="3200" b="1" dirty="0">
              <a:solidFill>
                <a:schemeClr val="tx1">
                  <a:lumMod val="95000"/>
                  <a:lumOff val="5000"/>
                </a:schemeClr>
              </a:solidFill>
            </a:endParaRPr>
          </a:p>
        </p:txBody>
      </p:sp>
      <p:sp>
        <p:nvSpPr>
          <p:cNvPr id="21" name="תיבת טקסט 20">
            <a:extLst>
              <a:ext uri="{FF2B5EF4-FFF2-40B4-BE49-F238E27FC236}">
                <a16:creationId xmlns:a16="http://schemas.microsoft.com/office/drawing/2014/main" id="{7FB808DB-7580-0856-DA98-8ABA7ED5DD48}"/>
              </a:ext>
            </a:extLst>
          </p:cNvPr>
          <p:cNvSpPr txBox="1"/>
          <p:nvPr/>
        </p:nvSpPr>
        <p:spPr>
          <a:xfrm>
            <a:off x="5132201" y="3378990"/>
            <a:ext cx="1468876" cy="584775"/>
          </a:xfrm>
          <a:prstGeom prst="rect">
            <a:avLst/>
          </a:prstGeom>
          <a:noFill/>
        </p:spPr>
        <p:txBody>
          <a:bodyPr wrap="square" rtlCol="1">
            <a:spAutoFit/>
          </a:bodyPr>
          <a:lstStyle/>
          <a:p>
            <a:r>
              <a:rPr lang="en-US" sz="3200" b="1" dirty="0">
                <a:solidFill>
                  <a:schemeClr val="tx1">
                    <a:lumMod val="95000"/>
                    <a:lumOff val="5000"/>
                  </a:schemeClr>
                </a:solidFill>
              </a:rPr>
              <a:t>STEP 3:</a:t>
            </a:r>
            <a:endParaRPr lang="he-IL" sz="3200" b="1" dirty="0">
              <a:solidFill>
                <a:schemeClr val="tx1">
                  <a:lumMod val="95000"/>
                  <a:lumOff val="5000"/>
                </a:schemeClr>
              </a:solidFill>
            </a:endParaRPr>
          </a:p>
        </p:txBody>
      </p:sp>
      <p:pic>
        <p:nvPicPr>
          <p:cNvPr id="18" name="גרפיקה 17" descr="הורדה מהענן עם מילוי מלא">
            <a:extLst>
              <a:ext uri="{FF2B5EF4-FFF2-40B4-BE49-F238E27FC236}">
                <a16:creationId xmlns:a16="http://schemas.microsoft.com/office/drawing/2014/main" id="{094EE8DD-4A8A-48A5-AE95-267E4BB388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35774" y="1618636"/>
            <a:ext cx="2301016" cy="2301016"/>
          </a:xfrm>
          <a:prstGeom prst="rect">
            <a:avLst/>
          </a:prstGeom>
        </p:spPr>
      </p:pic>
    </p:spTree>
    <p:extLst>
      <p:ext uri="{BB962C8B-B14F-4D97-AF65-F5344CB8AC3E}">
        <p14:creationId xmlns:p14="http://schemas.microsoft.com/office/powerpoint/2010/main" val="2044100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Rounded Corners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19705" y="1509336"/>
            <a:ext cx="5257344" cy="4275007"/>
          </a:xfrm>
          <a:prstGeom prst="round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39965" y="4739529"/>
            <a:ext cx="6101297" cy="1044814"/>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1"/>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76113" y="3262357"/>
            <a:ext cx="6101297" cy="1054339"/>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76114" y="1825539"/>
            <a:ext cx="6101297" cy="1063525"/>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b="1" dirty="0"/>
              <a:t>population</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5</a:t>
            </a:fld>
            <a:endParaRPr lang="en-US" dirty="0"/>
          </a:p>
        </p:txBody>
      </p:sp>
      <p:graphicFrame>
        <p:nvGraphicFramePr>
          <p:cNvPr id="23" name="Chart 22" descr="This is a chart. ">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4286757942"/>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892773" y="2046584"/>
            <a:ext cx="3989558"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Make the use of the browser easier and more attractive</a:t>
            </a: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val="1"/>
              </a:ext>
            </a:extLst>
          </p:cNvPr>
          <p:cNvSpPr/>
          <p:nvPr/>
        </p:nvSpPr>
        <p:spPr>
          <a:xfrm>
            <a:off x="10180418" y="20712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939B7CC5-439E-403C-9383-8988F3AAD7AF}"/>
              </a:ext>
            </a:extLst>
          </p:cNvPr>
          <p:cNvSpPr txBox="1"/>
          <p:nvPr/>
        </p:nvSpPr>
        <p:spPr>
          <a:xfrm>
            <a:off x="5878482" y="3490064"/>
            <a:ext cx="3989558"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Can use the browser by voice command instead of a mouse</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val="1"/>
              </a:ext>
            </a:extLst>
          </p:cNvPr>
          <p:cNvSpPr/>
          <p:nvPr/>
        </p:nvSpPr>
        <p:spPr>
          <a:xfrm>
            <a:off x="10179031" y="3479649"/>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892773" y="4980299"/>
            <a:ext cx="3989558" cy="55399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Can use the browser using simple words and train their speech</a:t>
            </a: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val="1"/>
              </a:ext>
            </a:extLst>
          </p:cNvPr>
          <p:cNvSpPr/>
          <p:nvPr/>
        </p:nvSpPr>
        <p:spPr>
          <a:xfrm>
            <a:off x="10203638" y="4975880"/>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Baby with solid fill">
            <a:extLst>
              <a:ext uri="{FF2B5EF4-FFF2-40B4-BE49-F238E27FC236}">
                <a16:creationId xmlns:a16="http://schemas.microsoft.com/office/drawing/2014/main" id="{A3FA124D-C180-FFC3-8C4B-D8C5021031B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6017" y="5018151"/>
            <a:ext cx="507353" cy="507353"/>
          </a:xfrm>
          <a:prstGeom prst="rect">
            <a:avLst/>
          </a:prstGeom>
        </p:spPr>
      </p:pic>
      <p:pic>
        <p:nvPicPr>
          <p:cNvPr id="8" name="Graphic 7" descr="Man with cane with solid fill">
            <a:extLst>
              <a:ext uri="{FF2B5EF4-FFF2-40B4-BE49-F238E27FC236}">
                <a16:creationId xmlns:a16="http://schemas.microsoft.com/office/drawing/2014/main" id="{733E4998-C3B7-2B6F-953C-036A8793F99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7120" y="3527785"/>
            <a:ext cx="475839" cy="475839"/>
          </a:xfrm>
          <a:prstGeom prst="rect">
            <a:avLst/>
          </a:prstGeom>
        </p:spPr>
      </p:pic>
      <p:pic>
        <p:nvPicPr>
          <p:cNvPr id="10" name="Graphic 9" descr="Muscular arm with solid fill">
            <a:extLst>
              <a:ext uri="{FF2B5EF4-FFF2-40B4-BE49-F238E27FC236}">
                <a16:creationId xmlns:a16="http://schemas.microsoft.com/office/drawing/2014/main" id="{5A3E7D9E-E802-A8E1-0FC2-56B2F3105B6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00055" y="2096180"/>
            <a:ext cx="522241" cy="522241"/>
          </a:xfrm>
          <a:prstGeom prst="rect">
            <a:avLst/>
          </a:prstGeom>
        </p:spPr>
      </p:pic>
      <p:pic>
        <p:nvPicPr>
          <p:cNvPr id="12" name="Graphic 11" descr="Stopwatch with solid fill">
            <a:extLst>
              <a:ext uri="{FF2B5EF4-FFF2-40B4-BE49-F238E27FC236}">
                <a16:creationId xmlns:a16="http://schemas.microsoft.com/office/drawing/2014/main" id="{3BBD3D80-A1E1-0651-9336-8359E79E52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1496" y="2926743"/>
            <a:ext cx="1677922" cy="1677922"/>
          </a:xfrm>
          <a:prstGeom prst="rect">
            <a:avLst/>
          </a:prstGeom>
        </p:spPr>
      </p:pic>
      <p:grpSp>
        <p:nvGrpSpPr>
          <p:cNvPr id="13" name="Group 12">
            <a:extLst>
              <a:ext uri="{FF2B5EF4-FFF2-40B4-BE49-F238E27FC236}">
                <a16:creationId xmlns:a16="http://schemas.microsoft.com/office/drawing/2014/main" id="{EC3C55EB-42DC-8F11-F04A-F906365FF7D4}"/>
              </a:ext>
            </a:extLst>
          </p:cNvPr>
          <p:cNvGrpSpPr/>
          <p:nvPr/>
        </p:nvGrpSpPr>
        <p:grpSpPr>
          <a:xfrm>
            <a:off x="10664623" y="6119095"/>
            <a:ext cx="734495" cy="715610"/>
            <a:chOff x="3083278" y="4628712"/>
            <a:chExt cx="2857500" cy="2857500"/>
          </a:xfrm>
        </p:grpSpPr>
        <p:pic>
          <p:nvPicPr>
            <p:cNvPr id="14" name="Picture 18">
              <a:extLst>
                <a:ext uri="{FF2B5EF4-FFF2-40B4-BE49-F238E27FC236}">
                  <a16:creationId xmlns:a16="http://schemas.microsoft.com/office/drawing/2014/main" id="{35124244-5D28-F9AF-78E7-A9727D19108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Volume outline">
              <a:extLst>
                <a:ext uri="{FF2B5EF4-FFF2-40B4-BE49-F238E27FC236}">
                  <a16:creationId xmlns:a16="http://schemas.microsoft.com/office/drawing/2014/main" id="{82EE1479-BE51-5E0C-B377-28A155FD900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74178" y="5732338"/>
              <a:ext cx="671237" cy="671237"/>
            </a:xfrm>
            <a:prstGeom prst="rect">
              <a:avLst/>
            </a:prstGeom>
          </p:spPr>
        </p:pic>
      </p:grpSp>
    </p:spTree>
    <p:extLst>
      <p:ext uri="{BB962C8B-B14F-4D97-AF65-F5344CB8AC3E}">
        <p14:creationId xmlns:p14="http://schemas.microsoft.com/office/powerpoint/2010/main" val="7376189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85000"/>
            <a:alpha val="72000"/>
          </a:schemeClr>
        </a:solidFill>
        <a:effectLst/>
      </p:bgPr>
    </p:bg>
    <p:spTree>
      <p:nvGrpSpPr>
        <p:cNvPr id="1" name=""/>
        <p:cNvGrpSpPr/>
        <p:nvPr/>
      </p:nvGrpSpPr>
      <p:grpSpPr>
        <a:xfrm>
          <a:off x="0" y="0"/>
          <a:ext cx="0" cy="0"/>
          <a:chOff x="0" y="0"/>
          <a:chExt cx="0" cy="0"/>
        </a:xfrm>
      </p:grpSpPr>
      <p:pic>
        <p:nvPicPr>
          <p:cNvPr id="3075" name="Picture 3" descr="JavaScript PNG, Transparent JS Logo Free Download - Free Transparent PNG  Logos">
            <a:extLst>
              <a:ext uri="{FF2B5EF4-FFF2-40B4-BE49-F238E27FC236}">
                <a16:creationId xmlns:a16="http://schemas.microsoft.com/office/drawing/2014/main" id="{FF93575B-996F-6AD5-0572-B0879BA9DA99}"/>
              </a:ext>
            </a:extLst>
          </p:cNvPr>
          <p:cNvPicPr>
            <a:picLocks noChangeAspect="1" noChangeArrowheads="1"/>
          </p:cNvPicPr>
          <p:nvPr/>
        </p:nvPicPr>
        <p:blipFill rotWithShape="1">
          <a:blip r:embed="rId3">
            <a:grayscl/>
            <a:alphaModFix amt="7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2322" r="5147" b="-2322"/>
          <a:stretch/>
        </p:blipFill>
        <p:spPr bwMode="auto">
          <a:xfrm>
            <a:off x="-1876734" y="-34508"/>
            <a:ext cx="7099667" cy="5874361"/>
          </a:xfrm>
          <a:prstGeom prst="ellipse">
            <a:avLst/>
          </a:prstGeom>
          <a:ln>
            <a:noFill/>
          </a:ln>
          <a:effectLst>
            <a:outerShdw blurRad="292100" dist="139700" dir="2700000" algn="tl" rotWithShape="0">
              <a:srgbClr val="333333">
                <a:alpha val="65000"/>
              </a:srgbClr>
            </a:outerShdw>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6</a:t>
            </a:fld>
            <a:endParaRPr lang="en-US" dirty="0"/>
          </a:p>
        </p:txBody>
      </p:sp>
      <p:pic>
        <p:nvPicPr>
          <p:cNvPr id="3085" name="Picture 13" descr="Logo, python icon - Free download on Iconfinder">
            <a:extLst>
              <a:ext uri="{FF2B5EF4-FFF2-40B4-BE49-F238E27FC236}">
                <a16:creationId xmlns:a16="http://schemas.microsoft.com/office/drawing/2014/main" id="{05F0C53D-849D-DC1A-ED67-39374BD65EA9}"/>
              </a:ext>
            </a:extLst>
          </p:cNvPr>
          <p:cNvPicPr>
            <a:picLocks noChangeAspect="1" noChangeArrowheads="1"/>
          </p:cNvPicPr>
          <p:nvPr/>
        </p:nvPicPr>
        <p:blipFill>
          <a:blip r:embed="rId5">
            <a:duotone>
              <a:prstClr val="black"/>
              <a:srgbClr val="7F7F7F">
                <a:tint val="45000"/>
                <a:satMod val="400000"/>
              </a:srgbClr>
            </a:duotone>
            <a:alphaModFix amt="7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867937" y="589475"/>
            <a:ext cx="5199627" cy="5199627"/>
          </a:xfrm>
          <a:prstGeom prst="rect">
            <a:avLst/>
          </a:prstGeom>
          <a:ln>
            <a:noFill/>
          </a:ln>
          <a:effectLst>
            <a:outerShdw blurRad="292100" dist="139700" dir="2700000" algn="tl" rotWithShape="0">
              <a:srgbClr val="333333">
                <a:alpha val="65000"/>
              </a:srgbClr>
            </a:outerShdw>
          </a:effectLst>
        </p:spPr>
      </p:pic>
      <p:grpSp>
        <p:nvGrpSpPr>
          <p:cNvPr id="26" name="Group 25">
            <a:extLst>
              <a:ext uri="{FF2B5EF4-FFF2-40B4-BE49-F238E27FC236}">
                <a16:creationId xmlns:a16="http://schemas.microsoft.com/office/drawing/2014/main" id="{CD602749-1F55-A816-9BC5-29D379E79393}"/>
              </a:ext>
            </a:extLst>
          </p:cNvPr>
          <p:cNvGrpSpPr/>
          <p:nvPr/>
        </p:nvGrpSpPr>
        <p:grpSpPr>
          <a:xfrm>
            <a:off x="10664623" y="6119095"/>
            <a:ext cx="734495" cy="715610"/>
            <a:chOff x="3083278" y="4628712"/>
            <a:chExt cx="2857500" cy="2857500"/>
          </a:xfrm>
        </p:grpSpPr>
        <p:pic>
          <p:nvPicPr>
            <p:cNvPr id="27" name="Picture 18">
              <a:extLst>
                <a:ext uri="{FF2B5EF4-FFF2-40B4-BE49-F238E27FC236}">
                  <a16:creationId xmlns:a16="http://schemas.microsoft.com/office/drawing/2014/main" id="{A61B5C11-0A5B-B46C-12B4-F6E7A3A0E3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Volume outline">
              <a:extLst>
                <a:ext uri="{FF2B5EF4-FFF2-40B4-BE49-F238E27FC236}">
                  <a16:creationId xmlns:a16="http://schemas.microsoft.com/office/drawing/2014/main" id="{D41DFD6F-BED1-1C68-FDBF-5C37CA41103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4178" y="5732338"/>
              <a:ext cx="671237" cy="671237"/>
            </a:xfrm>
            <a:prstGeom prst="rect">
              <a:avLst/>
            </a:prstGeom>
          </p:spPr>
        </p:pic>
      </p:grpSp>
      <p:graphicFrame>
        <p:nvGraphicFramePr>
          <p:cNvPr id="2" name="Diagram 1"/>
          <p:cNvGraphicFramePr/>
          <p:nvPr>
            <p:extLst>
              <p:ext uri="{D42A27DB-BD31-4B8C-83A1-F6EECF244321}">
                <p14:modId xmlns:p14="http://schemas.microsoft.com/office/powerpoint/2010/main" val="4083620720"/>
              </p:ext>
            </p:extLst>
          </p:nvPr>
        </p:nvGraphicFramePr>
        <p:xfrm>
          <a:off x="1471612" y="1068898"/>
          <a:ext cx="9248775" cy="532658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Title 127">
            <a:extLst>
              <a:ext uri="{FF2B5EF4-FFF2-40B4-BE49-F238E27FC236}">
                <a16:creationId xmlns:a16="http://schemas.microsoft.com/office/drawing/2014/main" id="{0269FF54-DB0C-4F22-743B-20F046F935D6}"/>
              </a:ext>
            </a:extLst>
          </p:cNvPr>
          <p:cNvSpPr>
            <a:spLocks noGrp="1"/>
          </p:cNvSpPr>
          <p:nvPr>
            <p:ph type="title"/>
          </p:nvPr>
        </p:nvSpPr>
        <p:spPr>
          <a:xfrm>
            <a:off x="966020" y="289803"/>
            <a:ext cx="10515600" cy="664797"/>
          </a:xfrm>
        </p:spPr>
        <p:txBody>
          <a:bodyPr/>
          <a:lstStyle/>
          <a:p>
            <a:r>
              <a:rPr lang="en-US" sz="4800" b="1" dirty="0"/>
              <a:t>Project structure</a:t>
            </a:r>
          </a:p>
        </p:txBody>
      </p:sp>
    </p:spTree>
    <p:extLst>
      <p:ext uri="{BB962C8B-B14F-4D97-AF65-F5344CB8AC3E}">
        <p14:creationId xmlns:p14="http://schemas.microsoft.com/office/powerpoint/2010/main" val="409242125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42738" y="4063222"/>
            <a:ext cx="6101297" cy="711023"/>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4942738" y="5253817"/>
            <a:ext cx="6101297" cy="711023"/>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42738" y="2875227"/>
            <a:ext cx="6101297" cy="711023"/>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42738" y="1687232"/>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a:xfrm>
            <a:off x="838200" y="525818"/>
            <a:ext cx="10515600" cy="664797"/>
          </a:xfrm>
        </p:spPr>
        <p:txBody>
          <a:bodyPr/>
          <a:lstStyle/>
          <a:p>
            <a:r>
              <a:rPr lang="en-US" sz="4800" b="1" dirty="0"/>
              <a:t>data preparation</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7</a:t>
            </a:fld>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973593" y="1903202"/>
            <a:ext cx="3989558" cy="276999"/>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Recording our own dataset</a:t>
            </a: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val="1"/>
              </a:ext>
            </a:extLst>
          </p:cNvPr>
          <p:cNvSpPr/>
          <p:nvPr/>
        </p:nvSpPr>
        <p:spPr>
          <a:xfrm>
            <a:off x="10374600" y="17556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939B7CC5-439E-403C-9383-8988F3AAD7AF}"/>
              </a:ext>
            </a:extLst>
          </p:cNvPr>
          <p:cNvSpPr txBox="1"/>
          <p:nvPr/>
        </p:nvSpPr>
        <p:spPr>
          <a:xfrm>
            <a:off x="5973593" y="3124060"/>
            <a:ext cx="3989558"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Converting recordings to raw data</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val="1"/>
              </a:ext>
            </a:extLst>
          </p:cNvPr>
          <p:cNvSpPr/>
          <p:nvPr/>
        </p:nvSpPr>
        <p:spPr>
          <a:xfrm>
            <a:off x="10374600" y="294572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973593" y="4314120"/>
            <a:ext cx="3989558"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Converting raw data to spectrogram images</a:t>
            </a: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val="1"/>
              </a:ext>
            </a:extLst>
          </p:cNvPr>
          <p:cNvSpPr/>
          <p:nvPr/>
        </p:nvSpPr>
        <p:spPr>
          <a:xfrm>
            <a:off x="10374600" y="413578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47">
            <a:extLst>
              <a:ext uri="{FF2B5EF4-FFF2-40B4-BE49-F238E27FC236}">
                <a16:creationId xmlns:a16="http://schemas.microsoft.com/office/drawing/2014/main" id="{5CB8E5D9-5AB2-4AEE-973D-2AB9CE05AF2D}"/>
              </a:ext>
            </a:extLst>
          </p:cNvPr>
          <p:cNvSpPr txBox="1"/>
          <p:nvPr/>
        </p:nvSpPr>
        <p:spPr>
          <a:xfrm>
            <a:off x="5973593" y="5501686"/>
            <a:ext cx="3989558"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bg1"/>
                </a:solidFill>
              </a:rPr>
              <a:t>Creating data set out of labels and spectrograms</a:t>
            </a:r>
          </a:p>
        </p:txBody>
      </p:sp>
      <p:sp>
        <p:nvSpPr>
          <p:cNvPr id="68" name="Oval 67">
            <a:extLst>
              <a:ext uri="{FF2B5EF4-FFF2-40B4-BE49-F238E27FC236}">
                <a16:creationId xmlns:a16="http://schemas.microsoft.com/office/drawing/2014/main" id="{83DF543E-D479-4828-BA2F-2A24D956B7A2}"/>
              </a:ext>
              <a:ext uri="{C183D7F6-B498-43B3-948B-1728B52AA6E4}">
                <adec:decorative xmlns:adec="http://schemas.microsoft.com/office/drawing/2017/decorative" val="1"/>
              </a:ext>
            </a:extLst>
          </p:cNvPr>
          <p:cNvSpPr/>
          <p:nvPr/>
        </p:nvSpPr>
        <p:spPr>
          <a:xfrm>
            <a:off x="10374600" y="5323352"/>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Radio microphone with solid fill">
            <a:extLst>
              <a:ext uri="{FF2B5EF4-FFF2-40B4-BE49-F238E27FC236}">
                <a16:creationId xmlns:a16="http://schemas.microsoft.com/office/drawing/2014/main" id="{BB963B8B-6D21-3CBA-ADA8-56CED6B654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0692" y="1847770"/>
            <a:ext cx="387864" cy="387864"/>
          </a:xfrm>
          <a:prstGeom prst="rect">
            <a:avLst/>
          </a:prstGeom>
        </p:spPr>
      </p:pic>
      <p:pic>
        <p:nvPicPr>
          <p:cNvPr id="11" name="Graphic 10" descr="Image with solid fill">
            <a:extLst>
              <a:ext uri="{FF2B5EF4-FFF2-40B4-BE49-F238E27FC236}">
                <a16:creationId xmlns:a16="http://schemas.microsoft.com/office/drawing/2014/main" id="{9F85405E-B07B-9336-DF74-9730D48870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12000" y="4160215"/>
            <a:ext cx="505247" cy="505247"/>
          </a:xfrm>
          <a:prstGeom prst="rect">
            <a:avLst/>
          </a:prstGeom>
        </p:spPr>
      </p:pic>
      <p:pic>
        <p:nvPicPr>
          <p:cNvPr id="13" name="Graphic 12" descr="Database with solid fill">
            <a:extLst>
              <a:ext uri="{FF2B5EF4-FFF2-40B4-BE49-F238E27FC236}">
                <a16:creationId xmlns:a16="http://schemas.microsoft.com/office/drawing/2014/main" id="{73DC7540-B250-9118-C323-D7C20259727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80707" y="5344286"/>
            <a:ext cx="551178" cy="551178"/>
          </a:xfrm>
          <a:prstGeom prst="rect">
            <a:avLst/>
          </a:prstGeom>
        </p:spPr>
      </p:pic>
      <p:pic>
        <p:nvPicPr>
          <p:cNvPr id="2056" name="Picture 8" descr="Is Data The New Oil of the 21st Century or Just an Overrated Asset? | by  Frank Andrade | Towards Data Science">
            <a:extLst>
              <a:ext uri="{FF2B5EF4-FFF2-40B4-BE49-F238E27FC236}">
                <a16:creationId xmlns:a16="http://schemas.microsoft.com/office/drawing/2014/main" id="{D0B13DBA-3210-7E6F-E1F2-F562A7802E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906" y="1379922"/>
            <a:ext cx="3303289" cy="4275831"/>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86EE4DE7-11CC-1D43-9DA3-3A78E20BB046}"/>
              </a:ext>
            </a:extLst>
          </p:cNvPr>
          <p:cNvGrpSpPr/>
          <p:nvPr/>
        </p:nvGrpSpPr>
        <p:grpSpPr>
          <a:xfrm>
            <a:off x="10664623" y="6119095"/>
            <a:ext cx="734495" cy="715610"/>
            <a:chOff x="3083278" y="4628712"/>
            <a:chExt cx="2857500" cy="2857500"/>
          </a:xfrm>
        </p:grpSpPr>
        <p:pic>
          <p:nvPicPr>
            <p:cNvPr id="2066" name="Picture 18">
              <a:extLst>
                <a:ext uri="{FF2B5EF4-FFF2-40B4-BE49-F238E27FC236}">
                  <a16:creationId xmlns:a16="http://schemas.microsoft.com/office/drawing/2014/main" id="{98768A72-38B2-0E0E-1D27-EE4ACB41D1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4" name="Graphic 23" descr="Volume outline">
              <a:extLst>
                <a:ext uri="{FF2B5EF4-FFF2-40B4-BE49-F238E27FC236}">
                  <a16:creationId xmlns:a16="http://schemas.microsoft.com/office/drawing/2014/main" id="{CAD28D6C-1385-1FB4-C329-201F12BABD3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74178" y="5732338"/>
              <a:ext cx="671237" cy="671237"/>
            </a:xfrm>
            <a:prstGeom prst="rect">
              <a:avLst/>
            </a:prstGeom>
          </p:spPr>
        </p:pic>
      </p:grpSp>
      <p:pic>
        <p:nvPicPr>
          <p:cNvPr id="3" name="גרפיקה 2" descr="הקלטה עם מילוי מלא">
            <a:extLst>
              <a:ext uri="{FF2B5EF4-FFF2-40B4-BE49-F238E27FC236}">
                <a16:creationId xmlns:a16="http://schemas.microsoft.com/office/drawing/2014/main" id="{29308830-A1B9-36BF-5DF6-A06E7DBBF77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96353" y="2962468"/>
            <a:ext cx="536540" cy="536540"/>
          </a:xfrm>
          <a:prstGeom prst="rect">
            <a:avLst/>
          </a:prstGeom>
        </p:spPr>
      </p:pic>
    </p:spTree>
    <p:extLst>
      <p:ext uri="{BB962C8B-B14F-4D97-AF65-F5344CB8AC3E}">
        <p14:creationId xmlns:p14="http://schemas.microsoft.com/office/powerpoint/2010/main" val="87792997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295E"/>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7113D12-6497-C8BE-82EE-D4BC0922165D}"/>
              </a:ext>
            </a:extLst>
          </p:cNvPr>
          <p:cNvSpPr txBox="1">
            <a:spLocks/>
          </p:cNvSpPr>
          <p:nvPr/>
        </p:nvSpPr>
        <p:spPr>
          <a:xfrm>
            <a:off x="883518" y="338130"/>
            <a:ext cx="10515600" cy="1329595"/>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4800" b="1" dirty="0">
                <a:solidFill>
                  <a:schemeClr val="tx1"/>
                </a:solidFill>
              </a:rPr>
              <a:t>Recording our own dataset</a:t>
            </a:r>
          </a:p>
          <a:p>
            <a:endParaRPr lang="en-US" sz="4800" dirty="0"/>
          </a:p>
        </p:txBody>
      </p:sp>
      <p:sp>
        <p:nvSpPr>
          <p:cNvPr id="9" name="Rectangle 8">
            <a:extLst>
              <a:ext uri="{FF2B5EF4-FFF2-40B4-BE49-F238E27FC236}">
                <a16:creationId xmlns:a16="http://schemas.microsoft.com/office/drawing/2014/main" id="{664A1EE6-567C-4F81-AFA5-642BEAED7784}"/>
              </a:ext>
            </a:extLst>
          </p:cNvPr>
          <p:cNvSpPr/>
          <p:nvPr/>
        </p:nvSpPr>
        <p:spPr>
          <a:xfrm>
            <a:off x="2076450" y="1632801"/>
            <a:ext cx="4124325" cy="341632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1" dirty="0">
                <a:effectLst>
                  <a:outerShdw blurRad="38100" dist="38100" dir="2700000" algn="tl">
                    <a:srgbClr val="000000">
                      <a:alpha val="43137"/>
                    </a:srgbClr>
                  </a:outerShdw>
                </a:effectLst>
                <a:latin typeface="Segoe Print" panose="02000600000000000000" pitchFamily="2" charset="0"/>
              </a:rPr>
              <a:t>each of us has recorded 330 words of each label which sums up to nearly 6000 words</a:t>
            </a:r>
          </a:p>
        </p:txBody>
      </p:sp>
      <p:grpSp>
        <p:nvGrpSpPr>
          <p:cNvPr id="10" name="Group 9">
            <a:extLst>
              <a:ext uri="{FF2B5EF4-FFF2-40B4-BE49-F238E27FC236}">
                <a16:creationId xmlns:a16="http://schemas.microsoft.com/office/drawing/2014/main" id="{307EB616-5915-493A-D2E5-1DC248883574}"/>
              </a:ext>
            </a:extLst>
          </p:cNvPr>
          <p:cNvGrpSpPr/>
          <p:nvPr/>
        </p:nvGrpSpPr>
        <p:grpSpPr>
          <a:xfrm>
            <a:off x="10664623" y="6119095"/>
            <a:ext cx="734495" cy="715610"/>
            <a:chOff x="3083278" y="4628712"/>
            <a:chExt cx="2857500" cy="2857500"/>
          </a:xfrm>
        </p:grpSpPr>
        <p:pic>
          <p:nvPicPr>
            <p:cNvPr id="11" name="Picture 18">
              <a:extLst>
                <a:ext uri="{FF2B5EF4-FFF2-40B4-BE49-F238E27FC236}">
                  <a16:creationId xmlns:a16="http://schemas.microsoft.com/office/drawing/2014/main" id="{A6AD0AB1-CA77-8EE8-0636-3126FD595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Volume outline">
              <a:extLst>
                <a:ext uri="{FF2B5EF4-FFF2-40B4-BE49-F238E27FC236}">
                  <a16:creationId xmlns:a16="http://schemas.microsoft.com/office/drawing/2014/main" id="{43067F64-50BC-E2CD-828F-8E6C7B1824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13" name="Graphic 12" descr="Radio microphone with solid fill">
            <a:extLst>
              <a:ext uri="{FF2B5EF4-FFF2-40B4-BE49-F238E27FC236}">
                <a16:creationId xmlns:a16="http://schemas.microsoft.com/office/drawing/2014/main" id="{B48B3C1B-D4FA-42A4-CD9E-A0E540AE2F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38034" y="2194958"/>
            <a:ext cx="2798302" cy="2798302"/>
          </a:xfrm>
          <a:prstGeom prst="rect">
            <a:avLst/>
          </a:prstGeom>
        </p:spPr>
      </p:pic>
      <p:cxnSp>
        <p:nvCxnSpPr>
          <p:cNvPr id="15" name="Straight Connector 14">
            <a:extLst>
              <a:ext uri="{FF2B5EF4-FFF2-40B4-BE49-F238E27FC236}">
                <a16:creationId xmlns:a16="http://schemas.microsoft.com/office/drawing/2014/main" id="{CFA91D10-E12A-E03F-2B3F-724294C06177}"/>
              </a:ext>
            </a:extLst>
          </p:cNvPr>
          <p:cNvCxnSpPr>
            <a:cxnSpLocks/>
          </p:cNvCxnSpPr>
          <p:nvPr/>
        </p:nvCxnSpPr>
        <p:spPr>
          <a:xfrm>
            <a:off x="6353175" y="1190615"/>
            <a:ext cx="0" cy="4533910"/>
          </a:xfrm>
          <a:prstGeom prst="line">
            <a:avLst/>
          </a:prstGeom>
          <a:ln>
            <a:solidFill>
              <a:srgbClr val="404040"/>
            </a:solidFill>
          </a:ln>
        </p:spPr>
        <p:style>
          <a:lnRef idx="3">
            <a:schemeClr val="dk1"/>
          </a:lnRef>
          <a:fillRef idx="0">
            <a:schemeClr val="dk1"/>
          </a:fillRef>
          <a:effectRef idx="2">
            <a:schemeClr val="dk1"/>
          </a:effectRef>
          <a:fontRef idx="minor">
            <a:schemeClr val="tx1"/>
          </a:fontRef>
        </p:style>
      </p:cxnSp>
      <p:sp>
        <p:nvSpPr>
          <p:cNvPr id="20" name="Slide Number Placeholder 3">
            <a:extLst>
              <a:ext uri="{FF2B5EF4-FFF2-40B4-BE49-F238E27FC236}">
                <a16:creationId xmlns:a16="http://schemas.microsoft.com/office/drawing/2014/main" id="{9B1394A7-1A69-C202-51C5-F6258A3501AB}"/>
              </a:ext>
            </a:extLst>
          </p:cNvPr>
          <p:cNvSpPr>
            <a:spLocks noGrp="1"/>
          </p:cNvSpPr>
          <p:nvPr>
            <p:ph type="sldNum" sz="quarter" idx="12"/>
          </p:nvPr>
        </p:nvSpPr>
        <p:spPr>
          <a:xfrm>
            <a:off x="11691026" y="565656"/>
            <a:ext cx="419100" cy="365125"/>
          </a:xfrm>
        </p:spPr>
        <p:txBody>
          <a:bodyPr/>
          <a:lstStyle/>
          <a:p>
            <a:fld id="{0FD50806-BABF-4915-9689-3B9956D1C75C}" type="slidenum">
              <a:rPr lang="en-US" smtClean="0"/>
              <a:pPr/>
              <a:t>8</a:t>
            </a:fld>
            <a:endParaRPr lang="en-US" dirty="0"/>
          </a:p>
        </p:txBody>
      </p:sp>
      <p:grpSp>
        <p:nvGrpSpPr>
          <p:cNvPr id="3" name="גרפיקה 1" descr="גבר בלובש משקפיים turtleneck">
            <a:extLst>
              <a:ext uri="{FF2B5EF4-FFF2-40B4-BE49-F238E27FC236}">
                <a16:creationId xmlns:a16="http://schemas.microsoft.com/office/drawing/2014/main" id="{535B7A18-F481-56D2-661F-2A73324A65FD}"/>
              </a:ext>
            </a:extLst>
          </p:cNvPr>
          <p:cNvGrpSpPr/>
          <p:nvPr/>
        </p:nvGrpSpPr>
        <p:grpSpPr>
          <a:xfrm>
            <a:off x="7322003" y="1875958"/>
            <a:ext cx="1427528" cy="1959850"/>
            <a:chOff x="7322003" y="1875958"/>
            <a:chExt cx="1427528" cy="1959850"/>
          </a:xfrm>
        </p:grpSpPr>
        <p:grpSp>
          <p:nvGrpSpPr>
            <p:cNvPr id="34" name="גרפיקה 1" descr="גבר בלובש משקפיים turtleneck">
              <a:extLst>
                <a:ext uri="{FF2B5EF4-FFF2-40B4-BE49-F238E27FC236}">
                  <a16:creationId xmlns:a16="http://schemas.microsoft.com/office/drawing/2014/main" id="{373BD8F1-2DA6-FE29-3E18-26F6D4AAEADB}"/>
                </a:ext>
              </a:extLst>
            </p:cNvPr>
            <p:cNvGrpSpPr/>
            <p:nvPr/>
          </p:nvGrpSpPr>
          <p:grpSpPr>
            <a:xfrm>
              <a:off x="7322003" y="2511975"/>
              <a:ext cx="1427528" cy="1323834"/>
              <a:chOff x="7322003" y="2511975"/>
              <a:chExt cx="1427528" cy="1323834"/>
            </a:xfrm>
          </p:grpSpPr>
          <p:sp>
            <p:nvSpPr>
              <p:cNvPr id="35" name="צורה חופשית: צורה 34">
                <a:extLst>
                  <a:ext uri="{FF2B5EF4-FFF2-40B4-BE49-F238E27FC236}">
                    <a16:creationId xmlns:a16="http://schemas.microsoft.com/office/drawing/2014/main" id="{A2A7C1A9-780D-03B5-F439-F09ECC939E9D}"/>
                  </a:ext>
                </a:extLst>
              </p:cNvPr>
              <p:cNvSpPr/>
              <p:nvPr/>
            </p:nvSpPr>
            <p:spPr>
              <a:xfrm>
                <a:off x="7665521" y="2511975"/>
                <a:ext cx="863698" cy="606534"/>
              </a:xfrm>
              <a:custGeom>
                <a:avLst/>
                <a:gdLst>
                  <a:gd name="connsiteX0" fmla="*/ 103369 w 863698"/>
                  <a:gd name="connsiteY0" fmla="*/ 209907 h 606534"/>
                  <a:gd name="connsiteX1" fmla="*/ 271116 w 863698"/>
                  <a:gd name="connsiteY1" fmla="*/ 161075 h 606534"/>
                  <a:gd name="connsiteX2" fmla="*/ 317682 w 863698"/>
                  <a:gd name="connsiteY2" fmla="*/ 41258 h 606534"/>
                  <a:gd name="connsiteX3" fmla="*/ 453097 w 863698"/>
                  <a:gd name="connsiteY3" fmla="*/ 2940 h 606534"/>
                  <a:gd name="connsiteX4" fmla="*/ 560822 w 863698"/>
                  <a:gd name="connsiteY4" fmla="*/ 41258 h 606534"/>
                  <a:gd name="connsiteX5" fmla="*/ 631579 w 863698"/>
                  <a:gd name="connsiteY5" fmla="*/ 225618 h 606534"/>
                  <a:gd name="connsiteX6" fmla="*/ 744503 w 863698"/>
                  <a:gd name="connsiteY6" fmla="*/ 287560 h 606534"/>
                  <a:gd name="connsiteX7" fmla="*/ 868389 w 863698"/>
                  <a:gd name="connsiteY7" fmla="*/ 581337 h 606534"/>
                  <a:gd name="connsiteX8" fmla="*/ 4690 w 863698"/>
                  <a:gd name="connsiteY8" fmla="*/ 602137 h 606534"/>
                  <a:gd name="connsiteX9" fmla="*/ 103369 w 863698"/>
                  <a:gd name="connsiteY9" fmla="*/ 209907 h 6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3698" h="606534">
                    <a:moveTo>
                      <a:pt x="103369" y="209907"/>
                    </a:moveTo>
                    <a:cubicBezTo>
                      <a:pt x="190408" y="190802"/>
                      <a:pt x="241952" y="190802"/>
                      <a:pt x="271116" y="161075"/>
                    </a:cubicBezTo>
                    <a:cubicBezTo>
                      <a:pt x="300274" y="131459"/>
                      <a:pt x="305589" y="80480"/>
                      <a:pt x="317682" y="41258"/>
                    </a:cubicBezTo>
                    <a:cubicBezTo>
                      <a:pt x="324355" y="19556"/>
                      <a:pt x="389686" y="-112"/>
                      <a:pt x="453097" y="2940"/>
                    </a:cubicBezTo>
                    <a:cubicBezTo>
                      <a:pt x="504758" y="5427"/>
                      <a:pt x="556755" y="27241"/>
                      <a:pt x="560822" y="41258"/>
                    </a:cubicBezTo>
                    <a:cubicBezTo>
                      <a:pt x="569752" y="72229"/>
                      <a:pt x="584218" y="205158"/>
                      <a:pt x="631579" y="225618"/>
                    </a:cubicBezTo>
                    <a:cubicBezTo>
                      <a:pt x="678830" y="245964"/>
                      <a:pt x="715566" y="238729"/>
                      <a:pt x="744503" y="287560"/>
                    </a:cubicBezTo>
                    <a:cubicBezTo>
                      <a:pt x="773441" y="336279"/>
                      <a:pt x="868389" y="534995"/>
                      <a:pt x="868389" y="581337"/>
                    </a:cubicBezTo>
                    <a:cubicBezTo>
                      <a:pt x="868389" y="627683"/>
                      <a:pt x="4690" y="602137"/>
                      <a:pt x="4690" y="602137"/>
                    </a:cubicBezTo>
                    <a:cubicBezTo>
                      <a:pt x="4690" y="602137"/>
                      <a:pt x="16446" y="229122"/>
                      <a:pt x="103369" y="209907"/>
                    </a:cubicBezTo>
                    <a:close/>
                  </a:path>
                </a:pathLst>
              </a:custGeom>
              <a:solidFill>
                <a:srgbClr val="FFFFFF"/>
              </a:solidFill>
              <a:ln w="11276" cap="flat">
                <a:noFill/>
                <a:prstDash val="solid"/>
                <a:miter/>
              </a:ln>
            </p:spPr>
            <p:txBody>
              <a:bodyPr rtlCol="1" anchor="ctr"/>
              <a:lstStyle/>
              <a:p>
                <a:endParaRPr lang="he-IL"/>
              </a:p>
            </p:txBody>
          </p:sp>
          <p:sp>
            <p:nvSpPr>
              <p:cNvPr id="36" name="צורה חופשית: צורה 35">
                <a:extLst>
                  <a:ext uri="{FF2B5EF4-FFF2-40B4-BE49-F238E27FC236}">
                    <a16:creationId xmlns:a16="http://schemas.microsoft.com/office/drawing/2014/main" id="{0ED5213D-ECDF-8A1F-557C-97DDC6EB2457}"/>
                  </a:ext>
                </a:extLst>
              </p:cNvPr>
              <p:cNvSpPr/>
              <p:nvPr/>
            </p:nvSpPr>
            <p:spPr>
              <a:xfrm>
                <a:off x="7322003" y="2570691"/>
                <a:ext cx="1427528" cy="1265118"/>
              </a:xfrm>
              <a:custGeom>
                <a:avLst/>
                <a:gdLst>
                  <a:gd name="connsiteX0" fmla="*/ 41546 w 1427528"/>
                  <a:gd name="connsiteY0" fmla="*/ 1267744 h 1265118"/>
                  <a:gd name="connsiteX1" fmla="*/ 6847 w 1427528"/>
                  <a:gd name="connsiteY1" fmla="*/ 1155728 h 1265118"/>
                  <a:gd name="connsiteX2" fmla="*/ 12609 w 1427528"/>
                  <a:gd name="connsiteY2" fmla="*/ 894054 h 1265118"/>
                  <a:gd name="connsiteX3" fmla="*/ 523527 w 1427528"/>
                  <a:gd name="connsiteY3" fmla="*/ 95802 h 1265118"/>
                  <a:gd name="connsiteX4" fmla="*/ 523527 w 1427528"/>
                  <a:gd name="connsiteY4" fmla="*/ 95802 h 1265118"/>
                  <a:gd name="connsiteX5" fmla="*/ 589648 w 1427528"/>
                  <a:gd name="connsiteY5" fmla="*/ 73308 h 1265118"/>
                  <a:gd name="connsiteX6" fmla="*/ 606382 w 1427528"/>
                  <a:gd name="connsiteY6" fmla="*/ 35667 h 1265118"/>
                  <a:gd name="connsiteX7" fmla="*/ 643119 w 1427528"/>
                  <a:gd name="connsiteY7" fmla="*/ 13513 h 1265118"/>
                  <a:gd name="connsiteX8" fmla="*/ 658148 w 1427528"/>
                  <a:gd name="connsiteY8" fmla="*/ 33181 h 1265118"/>
                  <a:gd name="connsiteX9" fmla="*/ 658827 w 1427528"/>
                  <a:gd name="connsiteY9" fmla="*/ 34086 h 1265118"/>
                  <a:gd name="connsiteX10" fmla="*/ 769714 w 1427528"/>
                  <a:gd name="connsiteY10" fmla="*/ 56919 h 1265118"/>
                  <a:gd name="connsiteX11" fmla="*/ 907503 w 1427528"/>
                  <a:gd name="connsiteY11" fmla="*/ 53867 h 1265118"/>
                  <a:gd name="connsiteX12" fmla="*/ 907503 w 1427528"/>
                  <a:gd name="connsiteY12" fmla="*/ 53867 h 1265118"/>
                  <a:gd name="connsiteX13" fmla="*/ 909087 w 1427528"/>
                  <a:gd name="connsiteY13" fmla="*/ 53075 h 1265118"/>
                  <a:gd name="connsiteX14" fmla="*/ 908750 w 1427528"/>
                  <a:gd name="connsiteY14" fmla="*/ 52285 h 1265118"/>
                  <a:gd name="connsiteX15" fmla="*/ 922763 w 1427528"/>
                  <a:gd name="connsiteY15" fmla="*/ 26853 h 1265118"/>
                  <a:gd name="connsiteX16" fmla="*/ 934293 w 1427528"/>
                  <a:gd name="connsiteY16" fmla="*/ 43695 h 1265118"/>
                  <a:gd name="connsiteX17" fmla="*/ 980638 w 1427528"/>
                  <a:gd name="connsiteY17" fmla="*/ 96142 h 1265118"/>
                  <a:gd name="connsiteX18" fmla="*/ 993526 w 1427528"/>
                  <a:gd name="connsiteY18" fmla="*/ 128358 h 1265118"/>
                  <a:gd name="connsiteX19" fmla="*/ 994768 w 1427528"/>
                  <a:gd name="connsiteY19" fmla="*/ 151527 h 1265118"/>
                  <a:gd name="connsiteX20" fmla="*/ 1268308 w 1427528"/>
                  <a:gd name="connsiteY20" fmla="*/ 479104 h 1265118"/>
                  <a:gd name="connsiteX21" fmla="*/ 1268308 w 1427528"/>
                  <a:gd name="connsiteY21" fmla="*/ 479217 h 1265118"/>
                  <a:gd name="connsiteX22" fmla="*/ 1427351 w 1427528"/>
                  <a:gd name="connsiteY22" fmla="*/ 1153581 h 1265118"/>
                  <a:gd name="connsiteX23" fmla="*/ 1427351 w 1427528"/>
                  <a:gd name="connsiteY23" fmla="*/ 1153581 h 1265118"/>
                  <a:gd name="connsiteX24" fmla="*/ 1379874 w 1427528"/>
                  <a:gd name="connsiteY24" fmla="*/ 1213716 h 1265118"/>
                  <a:gd name="connsiteX25" fmla="*/ 1231798 w 1427528"/>
                  <a:gd name="connsiteY25" fmla="*/ 1211003 h 1265118"/>
                  <a:gd name="connsiteX26" fmla="*/ 1230104 w 1427528"/>
                  <a:gd name="connsiteY26" fmla="*/ 1221854 h 1265118"/>
                  <a:gd name="connsiteX27" fmla="*/ 1194273 w 1427528"/>
                  <a:gd name="connsiteY27" fmla="*/ 1246608 h 1265118"/>
                  <a:gd name="connsiteX28" fmla="*/ 1194273 w 1427528"/>
                  <a:gd name="connsiteY28" fmla="*/ 1246608 h 1265118"/>
                  <a:gd name="connsiteX29" fmla="*/ 665383 w 1427528"/>
                  <a:gd name="connsiteY29" fmla="*/ 1258138 h 1265118"/>
                  <a:gd name="connsiteX30" fmla="*/ 398168 w 1427528"/>
                  <a:gd name="connsiteY30" fmla="*/ 1255991 h 1265118"/>
                  <a:gd name="connsiteX31" fmla="*/ 324359 w 1427528"/>
                  <a:gd name="connsiteY31" fmla="*/ 1247739 h 1265118"/>
                  <a:gd name="connsiteX32" fmla="*/ 309098 w 1427528"/>
                  <a:gd name="connsiteY32" fmla="*/ 1242990 h 1265118"/>
                  <a:gd name="connsiteX33" fmla="*/ 296211 w 1427528"/>
                  <a:gd name="connsiteY33" fmla="*/ 1186473 h 1265118"/>
                  <a:gd name="connsiteX34" fmla="*/ 292932 w 1427528"/>
                  <a:gd name="connsiteY34" fmla="*/ 1186020 h 1265118"/>
                  <a:gd name="connsiteX35" fmla="*/ 241730 w 1427528"/>
                  <a:gd name="connsiteY35" fmla="*/ 1251355 h 1265118"/>
                  <a:gd name="connsiteX36" fmla="*/ 41546 w 1427528"/>
                  <a:gd name="connsiteY36" fmla="*/ 1267744 h 126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27528" h="1265118">
                    <a:moveTo>
                      <a:pt x="41546" y="1267744"/>
                    </a:moveTo>
                    <a:cubicBezTo>
                      <a:pt x="-13613" y="1264918"/>
                      <a:pt x="10572" y="1191898"/>
                      <a:pt x="6847" y="1155728"/>
                    </a:cubicBezTo>
                    <a:cubicBezTo>
                      <a:pt x="8878" y="1068013"/>
                      <a:pt x="9220" y="982784"/>
                      <a:pt x="12609" y="894054"/>
                    </a:cubicBezTo>
                    <a:cubicBezTo>
                      <a:pt x="22555" y="505326"/>
                      <a:pt x="110609" y="203751"/>
                      <a:pt x="523527" y="95802"/>
                    </a:cubicBezTo>
                    <a:lnTo>
                      <a:pt x="523527" y="95802"/>
                    </a:lnTo>
                    <a:cubicBezTo>
                      <a:pt x="545339" y="89811"/>
                      <a:pt x="571341" y="86533"/>
                      <a:pt x="589648" y="73308"/>
                    </a:cubicBezTo>
                    <a:cubicBezTo>
                      <a:pt x="602083" y="65057"/>
                      <a:pt x="601294" y="48781"/>
                      <a:pt x="606382" y="35667"/>
                    </a:cubicBezTo>
                    <a:cubicBezTo>
                      <a:pt x="612145" y="22103"/>
                      <a:pt x="627968" y="9784"/>
                      <a:pt x="643119" y="13513"/>
                    </a:cubicBezTo>
                    <a:cubicBezTo>
                      <a:pt x="659279" y="-14633"/>
                      <a:pt x="657811" y="19051"/>
                      <a:pt x="658148" y="33181"/>
                    </a:cubicBezTo>
                    <a:cubicBezTo>
                      <a:pt x="658264" y="33520"/>
                      <a:pt x="658490" y="33859"/>
                      <a:pt x="658827" y="34086"/>
                    </a:cubicBezTo>
                    <a:cubicBezTo>
                      <a:pt x="690590" y="50475"/>
                      <a:pt x="739419" y="51946"/>
                      <a:pt x="769714" y="56919"/>
                    </a:cubicBezTo>
                    <a:cubicBezTo>
                      <a:pt x="815381" y="63023"/>
                      <a:pt x="862062" y="57145"/>
                      <a:pt x="907503" y="53867"/>
                    </a:cubicBezTo>
                    <a:lnTo>
                      <a:pt x="907503" y="53867"/>
                    </a:lnTo>
                    <a:cubicBezTo>
                      <a:pt x="908750" y="53754"/>
                      <a:pt x="909087" y="53414"/>
                      <a:pt x="909087" y="53075"/>
                    </a:cubicBezTo>
                    <a:cubicBezTo>
                      <a:pt x="909087" y="52962"/>
                      <a:pt x="908860" y="52622"/>
                      <a:pt x="908750" y="52285"/>
                    </a:cubicBezTo>
                    <a:cubicBezTo>
                      <a:pt x="904566" y="42450"/>
                      <a:pt x="908297" y="18938"/>
                      <a:pt x="922763" y="26853"/>
                    </a:cubicBezTo>
                    <a:cubicBezTo>
                      <a:pt x="927962" y="31599"/>
                      <a:pt x="928868" y="39172"/>
                      <a:pt x="934293" y="43695"/>
                    </a:cubicBezTo>
                    <a:cubicBezTo>
                      <a:pt x="967414" y="28887"/>
                      <a:pt x="973966" y="67544"/>
                      <a:pt x="980638" y="96142"/>
                    </a:cubicBezTo>
                    <a:cubicBezTo>
                      <a:pt x="982785" y="107558"/>
                      <a:pt x="985159" y="119767"/>
                      <a:pt x="993526" y="128358"/>
                    </a:cubicBezTo>
                    <a:cubicBezTo>
                      <a:pt x="1000077" y="134236"/>
                      <a:pt x="1000530" y="144973"/>
                      <a:pt x="994768" y="151527"/>
                    </a:cubicBezTo>
                    <a:cubicBezTo>
                      <a:pt x="1217785" y="162268"/>
                      <a:pt x="1224115" y="300622"/>
                      <a:pt x="1268308" y="479104"/>
                    </a:cubicBezTo>
                    <a:lnTo>
                      <a:pt x="1268308" y="479217"/>
                    </a:lnTo>
                    <a:cubicBezTo>
                      <a:pt x="1323699" y="702911"/>
                      <a:pt x="1373544" y="929885"/>
                      <a:pt x="1427351" y="1153581"/>
                    </a:cubicBezTo>
                    <a:lnTo>
                      <a:pt x="1427351" y="1153581"/>
                    </a:lnTo>
                    <a:cubicBezTo>
                      <a:pt x="1442612" y="1195856"/>
                      <a:pt x="1420678" y="1211906"/>
                      <a:pt x="1379874" y="1213716"/>
                    </a:cubicBezTo>
                    <a:cubicBezTo>
                      <a:pt x="1332630" y="1217897"/>
                      <a:pt x="1274412" y="1237904"/>
                      <a:pt x="1231798" y="1211003"/>
                    </a:cubicBezTo>
                    <a:cubicBezTo>
                      <a:pt x="1231235" y="1214505"/>
                      <a:pt x="1230556" y="1218349"/>
                      <a:pt x="1230104" y="1221854"/>
                    </a:cubicBezTo>
                    <a:cubicBezTo>
                      <a:pt x="1232703" y="1241296"/>
                      <a:pt x="1211680" y="1261190"/>
                      <a:pt x="1194273" y="1246608"/>
                    </a:cubicBezTo>
                    <a:lnTo>
                      <a:pt x="1194273" y="1246608"/>
                    </a:lnTo>
                    <a:cubicBezTo>
                      <a:pt x="1023705" y="1254746"/>
                      <a:pt x="808597" y="1256667"/>
                      <a:pt x="665383" y="1258138"/>
                    </a:cubicBezTo>
                    <a:cubicBezTo>
                      <a:pt x="579139" y="1258590"/>
                      <a:pt x="479555" y="1258817"/>
                      <a:pt x="398168" y="1255991"/>
                    </a:cubicBezTo>
                    <a:cubicBezTo>
                      <a:pt x="372625" y="1254067"/>
                      <a:pt x="347871" y="1255991"/>
                      <a:pt x="324359" y="1247739"/>
                    </a:cubicBezTo>
                    <a:cubicBezTo>
                      <a:pt x="319270" y="1252033"/>
                      <a:pt x="310230" y="1250113"/>
                      <a:pt x="309098" y="1242990"/>
                    </a:cubicBezTo>
                    <a:cubicBezTo>
                      <a:pt x="304915" y="1224454"/>
                      <a:pt x="300510" y="1205125"/>
                      <a:pt x="296211" y="1186473"/>
                    </a:cubicBezTo>
                    <a:cubicBezTo>
                      <a:pt x="295874" y="1184892"/>
                      <a:pt x="293727" y="1184552"/>
                      <a:pt x="292932" y="1186020"/>
                    </a:cubicBezTo>
                    <a:cubicBezTo>
                      <a:pt x="279824" y="1211340"/>
                      <a:pt x="277677" y="1251807"/>
                      <a:pt x="241730" y="1251355"/>
                    </a:cubicBezTo>
                    <a:cubicBezTo>
                      <a:pt x="173683" y="1239262"/>
                      <a:pt x="107330" y="1251581"/>
                      <a:pt x="41546" y="1267744"/>
                    </a:cubicBezTo>
                    <a:close/>
                  </a:path>
                </a:pathLst>
              </a:custGeom>
              <a:solidFill>
                <a:srgbClr val="000000"/>
              </a:solidFill>
              <a:ln w="11276" cap="flat">
                <a:noFill/>
                <a:prstDash val="solid"/>
                <a:miter/>
              </a:ln>
            </p:spPr>
            <p:txBody>
              <a:bodyPr rtlCol="1" anchor="ctr"/>
              <a:lstStyle/>
              <a:p>
                <a:endParaRPr lang="he-IL" dirty="0"/>
              </a:p>
            </p:txBody>
          </p:sp>
        </p:grpSp>
        <p:grpSp>
          <p:nvGrpSpPr>
            <p:cNvPr id="37" name="גרפיקה 1" descr="גבר בלובש משקפיים turtleneck">
              <a:extLst>
                <a:ext uri="{FF2B5EF4-FFF2-40B4-BE49-F238E27FC236}">
                  <a16:creationId xmlns:a16="http://schemas.microsoft.com/office/drawing/2014/main" id="{100D21F6-875E-AEB5-F48D-A2CFEAC7CDCA}"/>
                </a:ext>
              </a:extLst>
            </p:cNvPr>
            <p:cNvGrpSpPr/>
            <p:nvPr/>
          </p:nvGrpSpPr>
          <p:grpSpPr>
            <a:xfrm>
              <a:off x="7733880" y="1875958"/>
              <a:ext cx="653815" cy="786138"/>
              <a:chOff x="7733880" y="1875958"/>
              <a:chExt cx="653815" cy="786138"/>
            </a:xfrm>
          </p:grpSpPr>
          <p:sp>
            <p:nvSpPr>
              <p:cNvPr id="38" name="צורה חופשית: צורה 37">
                <a:extLst>
                  <a:ext uri="{FF2B5EF4-FFF2-40B4-BE49-F238E27FC236}">
                    <a16:creationId xmlns:a16="http://schemas.microsoft.com/office/drawing/2014/main" id="{8166AAE0-17BE-B628-4F6B-54E814D9E31F}"/>
                  </a:ext>
                </a:extLst>
              </p:cNvPr>
              <p:cNvSpPr/>
              <p:nvPr/>
            </p:nvSpPr>
            <p:spPr>
              <a:xfrm>
                <a:off x="7743884" y="1888770"/>
                <a:ext cx="632728" cy="762894"/>
              </a:xfrm>
              <a:custGeom>
                <a:avLst/>
                <a:gdLst>
                  <a:gd name="connsiteX0" fmla="*/ 411318 w 632728"/>
                  <a:gd name="connsiteY0" fmla="*/ 764298 h 762894"/>
                  <a:gd name="connsiteX1" fmla="*/ 317272 w 632728"/>
                  <a:gd name="connsiteY1" fmla="*/ 736152 h 762894"/>
                  <a:gd name="connsiteX2" fmla="*/ 227748 w 632728"/>
                  <a:gd name="connsiteY2" fmla="*/ 690939 h 762894"/>
                  <a:gd name="connsiteX3" fmla="*/ 201978 w 632728"/>
                  <a:gd name="connsiteY3" fmla="*/ 679069 h 762894"/>
                  <a:gd name="connsiteX4" fmla="*/ 113810 w 632728"/>
                  <a:gd name="connsiteY4" fmla="*/ 563096 h 762894"/>
                  <a:gd name="connsiteX5" fmla="*/ 62154 w 632728"/>
                  <a:gd name="connsiteY5" fmla="*/ 567731 h 762894"/>
                  <a:gd name="connsiteX6" fmla="*/ 34686 w 632728"/>
                  <a:gd name="connsiteY6" fmla="*/ 456844 h 762894"/>
                  <a:gd name="connsiteX7" fmla="*/ 31183 w 632728"/>
                  <a:gd name="connsiteY7" fmla="*/ 115479 h 762894"/>
                  <a:gd name="connsiteX8" fmla="*/ 66562 w 632728"/>
                  <a:gd name="connsiteY8" fmla="*/ 85300 h 762894"/>
                  <a:gd name="connsiteX9" fmla="*/ 95951 w 632728"/>
                  <a:gd name="connsiteY9" fmla="*/ 56249 h 762894"/>
                  <a:gd name="connsiteX10" fmla="*/ 223341 w 632728"/>
                  <a:gd name="connsiteY10" fmla="*/ 10809 h 762894"/>
                  <a:gd name="connsiteX11" fmla="*/ 626874 w 632728"/>
                  <a:gd name="connsiteY11" fmla="*/ 86317 h 762894"/>
                  <a:gd name="connsiteX12" fmla="*/ 595563 w 632728"/>
                  <a:gd name="connsiteY12" fmla="*/ 140572 h 762894"/>
                  <a:gd name="connsiteX13" fmla="*/ 587652 w 632728"/>
                  <a:gd name="connsiteY13" fmla="*/ 196186 h 762894"/>
                  <a:gd name="connsiteX14" fmla="*/ 574992 w 632728"/>
                  <a:gd name="connsiteY14" fmla="*/ 202177 h 762894"/>
                  <a:gd name="connsiteX15" fmla="*/ 628344 w 632728"/>
                  <a:gd name="connsiteY15" fmla="*/ 563096 h 762894"/>
                  <a:gd name="connsiteX16" fmla="*/ 411318 w 632728"/>
                  <a:gd name="connsiteY16" fmla="*/ 764298 h 76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2728" h="762894">
                    <a:moveTo>
                      <a:pt x="411318" y="764298"/>
                    </a:moveTo>
                    <a:cubicBezTo>
                      <a:pt x="373676" y="764524"/>
                      <a:pt x="341688" y="753785"/>
                      <a:pt x="317272" y="736152"/>
                    </a:cubicBezTo>
                    <a:cubicBezTo>
                      <a:pt x="286867" y="725302"/>
                      <a:pt x="250130" y="708571"/>
                      <a:pt x="227748" y="690939"/>
                    </a:cubicBezTo>
                    <a:cubicBezTo>
                      <a:pt x="219046" y="693199"/>
                      <a:pt x="208646" y="683931"/>
                      <a:pt x="201978" y="679069"/>
                    </a:cubicBezTo>
                    <a:cubicBezTo>
                      <a:pt x="160607" y="648098"/>
                      <a:pt x="133365" y="606840"/>
                      <a:pt x="113810" y="563096"/>
                    </a:cubicBezTo>
                    <a:cubicBezTo>
                      <a:pt x="98890" y="581860"/>
                      <a:pt x="82386" y="577113"/>
                      <a:pt x="62154" y="567731"/>
                    </a:cubicBezTo>
                    <a:cubicBezTo>
                      <a:pt x="19653" y="543654"/>
                      <a:pt x="19427" y="494711"/>
                      <a:pt x="34686" y="456844"/>
                    </a:cubicBezTo>
                    <a:cubicBezTo>
                      <a:pt x="2471" y="384728"/>
                      <a:pt x="-17875" y="192343"/>
                      <a:pt x="31183" y="115479"/>
                    </a:cubicBezTo>
                    <a:cubicBezTo>
                      <a:pt x="41241" y="103949"/>
                      <a:pt x="55936" y="97054"/>
                      <a:pt x="66562" y="85300"/>
                    </a:cubicBezTo>
                    <a:cubicBezTo>
                      <a:pt x="76057" y="75013"/>
                      <a:pt x="84986" y="64500"/>
                      <a:pt x="95951" y="56249"/>
                    </a:cubicBezTo>
                    <a:cubicBezTo>
                      <a:pt x="129522" y="30816"/>
                      <a:pt x="187169" y="17253"/>
                      <a:pt x="223341" y="10809"/>
                    </a:cubicBezTo>
                    <a:cubicBezTo>
                      <a:pt x="374242" y="-21745"/>
                      <a:pt x="490216" y="36807"/>
                      <a:pt x="626874" y="86317"/>
                    </a:cubicBezTo>
                    <a:cubicBezTo>
                      <a:pt x="618849" y="105645"/>
                      <a:pt x="608336" y="123957"/>
                      <a:pt x="595563" y="140572"/>
                    </a:cubicBezTo>
                    <a:cubicBezTo>
                      <a:pt x="629474" y="153234"/>
                      <a:pt x="613988" y="181717"/>
                      <a:pt x="587652" y="196186"/>
                    </a:cubicBezTo>
                    <a:lnTo>
                      <a:pt x="574992" y="202177"/>
                    </a:lnTo>
                    <a:cubicBezTo>
                      <a:pt x="599406" y="289553"/>
                      <a:pt x="652646" y="493354"/>
                      <a:pt x="628344" y="563096"/>
                    </a:cubicBezTo>
                    <a:cubicBezTo>
                      <a:pt x="609015" y="671948"/>
                      <a:pt x="524126" y="765089"/>
                      <a:pt x="411318" y="764298"/>
                    </a:cubicBezTo>
                  </a:path>
                </a:pathLst>
              </a:custGeom>
              <a:solidFill>
                <a:srgbClr val="FFFFFF"/>
              </a:solidFill>
              <a:ln w="11276" cap="flat">
                <a:noFill/>
                <a:prstDash val="solid"/>
                <a:miter/>
              </a:ln>
            </p:spPr>
            <p:txBody>
              <a:bodyPr rtlCol="1" anchor="ctr"/>
              <a:lstStyle/>
              <a:p>
                <a:endParaRPr lang="he-IL" dirty="0"/>
              </a:p>
            </p:txBody>
          </p:sp>
          <p:sp>
            <p:nvSpPr>
              <p:cNvPr id="39" name="צורה חופשית: צורה 38">
                <a:extLst>
                  <a:ext uri="{FF2B5EF4-FFF2-40B4-BE49-F238E27FC236}">
                    <a16:creationId xmlns:a16="http://schemas.microsoft.com/office/drawing/2014/main" id="{60831A84-4A49-5792-8182-DD26727F51CE}"/>
                  </a:ext>
                </a:extLst>
              </p:cNvPr>
              <p:cNvSpPr/>
              <p:nvPr/>
            </p:nvSpPr>
            <p:spPr>
              <a:xfrm>
                <a:off x="7742048" y="1885401"/>
                <a:ext cx="629261" cy="449196"/>
              </a:xfrm>
              <a:custGeom>
                <a:avLst/>
                <a:gdLst>
                  <a:gd name="connsiteX0" fmla="*/ 34262 w 629261"/>
                  <a:gd name="connsiteY0" fmla="*/ 450604 h 449196"/>
                  <a:gd name="connsiteX1" fmla="*/ 29175 w 629261"/>
                  <a:gd name="connsiteY1" fmla="*/ 118508 h 449196"/>
                  <a:gd name="connsiteX2" fmla="*/ 67833 w 629261"/>
                  <a:gd name="connsiteY2" fmla="*/ 89459 h 449196"/>
                  <a:gd name="connsiteX3" fmla="*/ 94735 w 629261"/>
                  <a:gd name="connsiteY3" fmla="*/ 55209 h 449196"/>
                  <a:gd name="connsiteX4" fmla="*/ 224159 w 629261"/>
                  <a:gd name="connsiteY4" fmla="*/ 11691 h 449196"/>
                  <a:gd name="connsiteX5" fmla="*/ 415188 w 629261"/>
                  <a:gd name="connsiteY5" fmla="*/ 12821 h 449196"/>
                  <a:gd name="connsiteX6" fmla="*/ 631084 w 629261"/>
                  <a:gd name="connsiteY6" fmla="*/ 85164 h 449196"/>
                  <a:gd name="connsiteX7" fmla="*/ 599999 w 629261"/>
                  <a:gd name="connsiteY7" fmla="*/ 142811 h 449196"/>
                  <a:gd name="connsiteX8" fmla="*/ 588922 w 629261"/>
                  <a:gd name="connsiteY8" fmla="*/ 200347 h 449196"/>
                  <a:gd name="connsiteX9" fmla="*/ 577392 w 629261"/>
                  <a:gd name="connsiteY9" fmla="*/ 205546 h 449196"/>
                  <a:gd name="connsiteX10" fmla="*/ 548907 w 629261"/>
                  <a:gd name="connsiteY10" fmla="*/ 144733 h 449196"/>
                  <a:gd name="connsiteX11" fmla="*/ 452150 w 629261"/>
                  <a:gd name="connsiteY11" fmla="*/ 185765 h 449196"/>
                  <a:gd name="connsiteX12" fmla="*/ 254000 w 629261"/>
                  <a:gd name="connsiteY12" fmla="*/ 137273 h 449196"/>
                  <a:gd name="connsiteX13" fmla="*/ 117568 w 629261"/>
                  <a:gd name="connsiteY13" fmla="*/ 226118 h 449196"/>
                  <a:gd name="connsiteX14" fmla="*/ 148991 w 629261"/>
                  <a:gd name="connsiteY14" fmla="*/ 309764 h 449196"/>
                  <a:gd name="connsiteX15" fmla="*/ 117568 w 629261"/>
                  <a:gd name="connsiteY15" fmla="*/ 367524 h 449196"/>
                  <a:gd name="connsiteX16" fmla="*/ 120732 w 629261"/>
                  <a:gd name="connsiteY16" fmla="*/ 441223 h 449196"/>
                  <a:gd name="connsiteX17" fmla="*/ 74954 w 629261"/>
                  <a:gd name="connsiteY17" fmla="*/ 423138 h 449196"/>
                  <a:gd name="connsiteX18" fmla="*/ 38218 w 629261"/>
                  <a:gd name="connsiteY18" fmla="*/ 450604 h 449196"/>
                  <a:gd name="connsiteX19" fmla="*/ 34262 w 629261"/>
                  <a:gd name="connsiteY19" fmla="*/ 450604 h 44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261" h="449196">
                    <a:moveTo>
                      <a:pt x="34262" y="450604"/>
                    </a:moveTo>
                    <a:cubicBezTo>
                      <a:pt x="4081" y="372949"/>
                      <a:pt x="-18073" y="192434"/>
                      <a:pt x="29175" y="118508"/>
                    </a:cubicBezTo>
                    <a:cubicBezTo>
                      <a:pt x="39235" y="106980"/>
                      <a:pt x="57207" y="101215"/>
                      <a:pt x="67833" y="89459"/>
                    </a:cubicBezTo>
                    <a:cubicBezTo>
                      <a:pt x="77327" y="79173"/>
                      <a:pt x="83771" y="63349"/>
                      <a:pt x="94735" y="55209"/>
                    </a:cubicBezTo>
                    <a:cubicBezTo>
                      <a:pt x="128193" y="29663"/>
                      <a:pt x="187989" y="18022"/>
                      <a:pt x="224159" y="11691"/>
                    </a:cubicBezTo>
                    <a:cubicBezTo>
                      <a:pt x="293449" y="-3342"/>
                      <a:pt x="355167" y="-968"/>
                      <a:pt x="415188" y="12821"/>
                    </a:cubicBezTo>
                    <a:cubicBezTo>
                      <a:pt x="485721" y="29099"/>
                      <a:pt x="557273" y="58375"/>
                      <a:pt x="631084" y="85164"/>
                    </a:cubicBezTo>
                    <a:cubicBezTo>
                      <a:pt x="623059" y="104492"/>
                      <a:pt x="612659" y="126082"/>
                      <a:pt x="599999" y="142811"/>
                    </a:cubicBezTo>
                    <a:cubicBezTo>
                      <a:pt x="633910" y="155471"/>
                      <a:pt x="615259" y="185878"/>
                      <a:pt x="588922" y="200347"/>
                    </a:cubicBezTo>
                    <a:lnTo>
                      <a:pt x="577392" y="205546"/>
                    </a:lnTo>
                    <a:cubicBezTo>
                      <a:pt x="574340" y="189155"/>
                      <a:pt x="566202" y="146542"/>
                      <a:pt x="548907" y="144733"/>
                    </a:cubicBezTo>
                    <a:cubicBezTo>
                      <a:pt x="525736" y="142473"/>
                      <a:pt x="480409" y="187461"/>
                      <a:pt x="452150" y="185765"/>
                    </a:cubicBezTo>
                    <a:cubicBezTo>
                      <a:pt x="429883" y="184522"/>
                      <a:pt x="354715" y="133769"/>
                      <a:pt x="254000" y="137273"/>
                    </a:cubicBezTo>
                    <a:cubicBezTo>
                      <a:pt x="169903" y="140325"/>
                      <a:pt x="138706" y="188817"/>
                      <a:pt x="117568" y="226118"/>
                    </a:cubicBezTo>
                    <a:cubicBezTo>
                      <a:pt x="96544" y="263420"/>
                      <a:pt x="148991" y="309764"/>
                      <a:pt x="148991" y="309764"/>
                    </a:cubicBezTo>
                    <a:cubicBezTo>
                      <a:pt x="148991" y="309764"/>
                      <a:pt x="117568" y="350004"/>
                      <a:pt x="117568" y="367524"/>
                    </a:cubicBezTo>
                    <a:cubicBezTo>
                      <a:pt x="117568" y="385158"/>
                      <a:pt x="120732" y="441223"/>
                      <a:pt x="120732" y="441223"/>
                    </a:cubicBezTo>
                    <a:cubicBezTo>
                      <a:pt x="120732" y="441223"/>
                      <a:pt x="94283" y="423138"/>
                      <a:pt x="74954" y="423138"/>
                    </a:cubicBezTo>
                    <a:cubicBezTo>
                      <a:pt x="55626" y="423138"/>
                      <a:pt x="38218" y="450604"/>
                      <a:pt x="38218" y="450604"/>
                    </a:cubicBezTo>
                    <a:lnTo>
                      <a:pt x="34262" y="450604"/>
                    </a:lnTo>
                    <a:close/>
                  </a:path>
                </a:pathLst>
              </a:custGeom>
              <a:solidFill>
                <a:srgbClr val="FFFFFF"/>
              </a:solidFill>
              <a:ln w="11276" cap="flat">
                <a:noFill/>
                <a:prstDash val="solid"/>
                <a:miter/>
              </a:ln>
            </p:spPr>
            <p:txBody>
              <a:bodyPr rtlCol="1" anchor="ctr"/>
              <a:lstStyle/>
              <a:p>
                <a:endParaRPr lang="he-IL"/>
              </a:p>
            </p:txBody>
          </p:sp>
          <p:sp>
            <p:nvSpPr>
              <p:cNvPr id="40" name="צורה חופשית: צורה 39">
                <a:extLst>
                  <a:ext uri="{FF2B5EF4-FFF2-40B4-BE49-F238E27FC236}">
                    <a16:creationId xmlns:a16="http://schemas.microsoft.com/office/drawing/2014/main" id="{48999F33-2F3F-784D-5DCC-56C450528678}"/>
                  </a:ext>
                </a:extLst>
              </p:cNvPr>
              <p:cNvSpPr/>
              <p:nvPr/>
            </p:nvSpPr>
            <p:spPr>
              <a:xfrm>
                <a:off x="7733880" y="1875958"/>
                <a:ext cx="653815" cy="786138"/>
              </a:xfrm>
              <a:custGeom>
                <a:avLst/>
                <a:gdLst>
                  <a:gd name="connsiteX0" fmla="*/ 421546 w 653815"/>
                  <a:gd name="connsiteY0" fmla="*/ 787510 h 786138"/>
                  <a:gd name="connsiteX1" fmla="*/ 327729 w 653815"/>
                  <a:gd name="connsiteY1" fmla="*/ 761964 h 786138"/>
                  <a:gd name="connsiteX2" fmla="*/ 303652 w 653815"/>
                  <a:gd name="connsiteY2" fmla="*/ 740260 h 786138"/>
                  <a:gd name="connsiteX3" fmla="*/ 303539 w 653815"/>
                  <a:gd name="connsiteY3" fmla="*/ 732462 h 786138"/>
                  <a:gd name="connsiteX4" fmla="*/ 311113 w 653815"/>
                  <a:gd name="connsiteY4" fmla="*/ 730992 h 786138"/>
                  <a:gd name="connsiteX5" fmla="*/ 630096 w 653815"/>
                  <a:gd name="connsiteY5" fmla="*/ 542450 h 786138"/>
                  <a:gd name="connsiteX6" fmla="*/ 608619 w 653815"/>
                  <a:gd name="connsiteY6" fmla="*/ 359786 h 786138"/>
                  <a:gd name="connsiteX7" fmla="*/ 558997 w 653815"/>
                  <a:gd name="connsiteY7" fmla="*/ 167740 h 786138"/>
                  <a:gd name="connsiteX8" fmla="*/ 542042 w 653815"/>
                  <a:gd name="connsiteY8" fmla="*/ 168193 h 786138"/>
                  <a:gd name="connsiteX9" fmla="*/ 467326 w 653815"/>
                  <a:gd name="connsiteY9" fmla="*/ 206511 h 786138"/>
                  <a:gd name="connsiteX10" fmla="*/ 408209 w 653815"/>
                  <a:gd name="connsiteY10" fmla="*/ 189217 h 786138"/>
                  <a:gd name="connsiteX11" fmla="*/ 274715 w 653815"/>
                  <a:gd name="connsiteY11" fmla="*/ 158019 h 786138"/>
                  <a:gd name="connsiteX12" fmla="*/ 150039 w 653815"/>
                  <a:gd name="connsiteY12" fmla="*/ 211033 h 786138"/>
                  <a:gd name="connsiteX13" fmla="*/ 152751 w 653815"/>
                  <a:gd name="connsiteY13" fmla="*/ 296260 h 786138"/>
                  <a:gd name="connsiteX14" fmla="*/ 152751 w 653815"/>
                  <a:gd name="connsiteY14" fmla="*/ 338197 h 786138"/>
                  <a:gd name="connsiteX15" fmla="*/ 139186 w 653815"/>
                  <a:gd name="connsiteY15" fmla="*/ 359221 h 786138"/>
                  <a:gd name="connsiteX16" fmla="*/ 132518 w 653815"/>
                  <a:gd name="connsiteY16" fmla="*/ 390870 h 786138"/>
                  <a:gd name="connsiteX17" fmla="*/ 138847 w 653815"/>
                  <a:gd name="connsiteY17" fmla="*/ 456997 h 786138"/>
                  <a:gd name="connsiteX18" fmla="*/ 133195 w 653815"/>
                  <a:gd name="connsiteY18" fmla="*/ 462648 h 786138"/>
                  <a:gd name="connsiteX19" fmla="*/ 130709 w 653815"/>
                  <a:gd name="connsiteY19" fmla="*/ 461969 h 786138"/>
                  <a:gd name="connsiteX20" fmla="*/ 130596 w 653815"/>
                  <a:gd name="connsiteY20" fmla="*/ 461856 h 786138"/>
                  <a:gd name="connsiteX21" fmla="*/ 128109 w 653815"/>
                  <a:gd name="connsiteY21" fmla="*/ 459370 h 786138"/>
                  <a:gd name="connsiteX22" fmla="*/ 96572 w 653815"/>
                  <a:gd name="connsiteY22" fmla="*/ 445918 h 786138"/>
                  <a:gd name="connsiteX23" fmla="*/ 96008 w 653815"/>
                  <a:gd name="connsiteY23" fmla="*/ 568900 h 786138"/>
                  <a:gd name="connsiteX24" fmla="*/ 127092 w 653815"/>
                  <a:gd name="connsiteY24" fmla="*/ 562231 h 786138"/>
                  <a:gd name="connsiteX25" fmla="*/ 132744 w 653815"/>
                  <a:gd name="connsiteY25" fmla="*/ 578847 h 786138"/>
                  <a:gd name="connsiteX26" fmla="*/ 233683 w 653815"/>
                  <a:gd name="connsiteY26" fmla="*/ 690978 h 786138"/>
                  <a:gd name="connsiteX27" fmla="*/ 236622 w 653815"/>
                  <a:gd name="connsiteY27" fmla="*/ 690751 h 786138"/>
                  <a:gd name="connsiteX28" fmla="*/ 242839 w 653815"/>
                  <a:gd name="connsiteY28" fmla="*/ 691204 h 786138"/>
                  <a:gd name="connsiteX29" fmla="*/ 247586 w 653815"/>
                  <a:gd name="connsiteY29" fmla="*/ 695273 h 786138"/>
                  <a:gd name="connsiteX30" fmla="*/ 240353 w 653815"/>
                  <a:gd name="connsiteY30" fmla="*/ 713358 h 786138"/>
                  <a:gd name="connsiteX31" fmla="*/ 206103 w 653815"/>
                  <a:gd name="connsiteY31" fmla="*/ 700812 h 786138"/>
                  <a:gd name="connsiteX32" fmla="*/ 122344 w 653815"/>
                  <a:gd name="connsiteY32" fmla="*/ 590490 h 786138"/>
                  <a:gd name="connsiteX33" fmla="*/ 67183 w 653815"/>
                  <a:gd name="connsiteY33" fmla="*/ 589925 h 786138"/>
                  <a:gd name="connsiteX34" fmla="*/ 33839 w 653815"/>
                  <a:gd name="connsiteY34" fmla="*/ 466265 h 786138"/>
                  <a:gd name="connsiteX35" fmla="*/ 2188 w 653815"/>
                  <a:gd name="connsiteY35" fmla="*/ 257716 h 786138"/>
                  <a:gd name="connsiteX36" fmla="*/ 51471 w 653815"/>
                  <a:gd name="connsiteY36" fmla="*/ 102519 h 786138"/>
                  <a:gd name="connsiteX37" fmla="*/ 67975 w 653815"/>
                  <a:gd name="connsiteY37" fmla="*/ 88729 h 786138"/>
                  <a:gd name="connsiteX38" fmla="*/ 231310 w 653815"/>
                  <a:gd name="connsiteY38" fmla="*/ 10623 h 786138"/>
                  <a:gd name="connsiteX39" fmla="*/ 529834 w 653815"/>
                  <a:gd name="connsiteY39" fmla="*/ 45777 h 786138"/>
                  <a:gd name="connsiteX40" fmla="*/ 642190 w 653815"/>
                  <a:gd name="connsiteY40" fmla="*/ 87033 h 786138"/>
                  <a:gd name="connsiteX41" fmla="*/ 648859 w 653815"/>
                  <a:gd name="connsiteY41" fmla="*/ 99693 h 786138"/>
                  <a:gd name="connsiteX42" fmla="*/ 623314 w 653815"/>
                  <a:gd name="connsiteY42" fmla="*/ 147846 h 786138"/>
                  <a:gd name="connsiteX43" fmla="*/ 599463 w 653815"/>
                  <a:gd name="connsiteY43" fmla="*/ 219624 h 786138"/>
                  <a:gd name="connsiteX44" fmla="*/ 650103 w 653815"/>
                  <a:gd name="connsiteY44" fmla="*/ 576813 h 786138"/>
                  <a:gd name="connsiteX45" fmla="*/ 421546 w 653815"/>
                  <a:gd name="connsiteY45" fmla="*/ 787510 h 786138"/>
                  <a:gd name="connsiteX46" fmla="*/ 329085 w 653815"/>
                  <a:gd name="connsiteY46" fmla="*/ 21361 h 786138"/>
                  <a:gd name="connsiteX47" fmla="*/ 215033 w 653815"/>
                  <a:gd name="connsiteY47" fmla="*/ 34586 h 786138"/>
                  <a:gd name="connsiteX48" fmla="*/ 87870 w 653815"/>
                  <a:gd name="connsiteY48" fmla="*/ 96867 h 786138"/>
                  <a:gd name="connsiteX49" fmla="*/ 69896 w 653815"/>
                  <a:gd name="connsiteY49" fmla="*/ 115067 h 786138"/>
                  <a:gd name="connsiteX50" fmla="*/ 63680 w 653815"/>
                  <a:gd name="connsiteY50" fmla="*/ 120153 h 786138"/>
                  <a:gd name="connsiteX51" fmla="*/ 30560 w 653815"/>
                  <a:gd name="connsiteY51" fmla="*/ 185035 h 786138"/>
                  <a:gd name="connsiteX52" fmla="*/ 42767 w 653815"/>
                  <a:gd name="connsiteY52" fmla="*/ 449762 h 786138"/>
                  <a:gd name="connsiteX53" fmla="*/ 121327 w 653815"/>
                  <a:gd name="connsiteY53" fmla="*/ 441058 h 786138"/>
                  <a:gd name="connsiteX54" fmla="*/ 140543 w 653815"/>
                  <a:gd name="connsiteY54" fmla="*/ 320902 h 786138"/>
                  <a:gd name="connsiteX55" fmla="*/ 142238 w 653815"/>
                  <a:gd name="connsiteY55" fmla="*/ 318077 h 786138"/>
                  <a:gd name="connsiteX56" fmla="*/ 141899 w 653815"/>
                  <a:gd name="connsiteY56" fmla="*/ 315816 h 786138"/>
                  <a:gd name="connsiteX57" fmla="*/ 138169 w 653815"/>
                  <a:gd name="connsiteY57" fmla="*/ 310729 h 786138"/>
                  <a:gd name="connsiteX58" fmla="*/ 113980 w 653815"/>
                  <a:gd name="connsiteY58" fmla="*/ 241439 h 786138"/>
                  <a:gd name="connsiteX59" fmla="*/ 374299 w 653815"/>
                  <a:gd name="connsiteY59" fmla="*/ 151803 h 786138"/>
                  <a:gd name="connsiteX60" fmla="*/ 451614 w 653815"/>
                  <a:gd name="connsiteY60" fmla="*/ 183565 h 786138"/>
                  <a:gd name="connsiteX61" fmla="*/ 551989 w 653815"/>
                  <a:gd name="connsiteY61" fmla="*/ 145586 h 786138"/>
                  <a:gd name="connsiteX62" fmla="*/ 580247 w 653815"/>
                  <a:gd name="connsiteY62" fmla="*/ 156550 h 786138"/>
                  <a:gd name="connsiteX63" fmla="*/ 583300 w 653815"/>
                  <a:gd name="connsiteY63" fmla="*/ 161411 h 786138"/>
                  <a:gd name="connsiteX64" fmla="*/ 593699 w 653815"/>
                  <a:gd name="connsiteY64" fmla="*/ 197581 h 786138"/>
                  <a:gd name="connsiteX65" fmla="*/ 613480 w 653815"/>
                  <a:gd name="connsiteY65" fmla="*/ 179270 h 786138"/>
                  <a:gd name="connsiteX66" fmla="*/ 613028 w 653815"/>
                  <a:gd name="connsiteY66" fmla="*/ 168306 h 786138"/>
                  <a:gd name="connsiteX67" fmla="*/ 610654 w 653815"/>
                  <a:gd name="connsiteY67" fmla="*/ 165367 h 786138"/>
                  <a:gd name="connsiteX68" fmla="*/ 601045 w 653815"/>
                  <a:gd name="connsiteY68" fmla="*/ 163784 h 786138"/>
                  <a:gd name="connsiteX69" fmla="*/ 597203 w 653815"/>
                  <a:gd name="connsiteY69" fmla="*/ 146376 h 786138"/>
                  <a:gd name="connsiteX70" fmla="*/ 625801 w 653815"/>
                  <a:gd name="connsiteY70" fmla="*/ 102519 h 786138"/>
                  <a:gd name="connsiteX71" fmla="*/ 329085 w 653815"/>
                  <a:gd name="connsiteY71" fmla="*/ 21361 h 786138"/>
                  <a:gd name="connsiteX72" fmla="*/ 329085 w 653815"/>
                  <a:gd name="connsiteY72" fmla="*/ 21361 h 786138"/>
                  <a:gd name="connsiteX73" fmla="*/ 136474 w 653815"/>
                  <a:gd name="connsiteY73" fmla="*/ 523348 h 786138"/>
                  <a:gd name="connsiteX74" fmla="*/ 136134 w 653815"/>
                  <a:gd name="connsiteY74" fmla="*/ 523348 h 786138"/>
                  <a:gd name="connsiteX75" fmla="*/ 105050 w 653815"/>
                  <a:gd name="connsiteY75" fmla="*/ 507409 h 786138"/>
                  <a:gd name="connsiteX76" fmla="*/ 69896 w 653815"/>
                  <a:gd name="connsiteY76" fmla="*/ 503680 h 786138"/>
                  <a:gd name="connsiteX77" fmla="*/ 66619 w 653815"/>
                  <a:gd name="connsiteY77" fmla="*/ 494184 h 786138"/>
                  <a:gd name="connsiteX78" fmla="*/ 142691 w 653815"/>
                  <a:gd name="connsiteY78" fmla="*/ 501645 h 786138"/>
                  <a:gd name="connsiteX79" fmla="*/ 136474 w 653815"/>
                  <a:gd name="connsiteY79" fmla="*/ 52334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53815" h="786138">
                    <a:moveTo>
                      <a:pt x="421546" y="787510"/>
                    </a:moveTo>
                    <a:cubicBezTo>
                      <a:pt x="388767" y="787510"/>
                      <a:pt x="355195" y="780275"/>
                      <a:pt x="327729" y="761964"/>
                    </a:cubicBezTo>
                    <a:cubicBezTo>
                      <a:pt x="318685" y="755859"/>
                      <a:pt x="310547" y="748625"/>
                      <a:pt x="303652" y="740260"/>
                    </a:cubicBezTo>
                    <a:cubicBezTo>
                      <a:pt x="301730" y="738113"/>
                      <a:pt x="301730" y="734722"/>
                      <a:pt x="303539" y="732462"/>
                    </a:cubicBezTo>
                    <a:cubicBezTo>
                      <a:pt x="305235" y="730087"/>
                      <a:pt x="308625" y="729523"/>
                      <a:pt x="311113" y="730992"/>
                    </a:cubicBezTo>
                    <a:cubicBezTo>
                      <a:pt x="460770" y="822097"/>
                      <a:pt x="616193" y="708046"/>
                      <a:pt x="630096" y="542450"/>
                    </a:cubicBezTo>
                    <a:cubicBezTo>
                      <a:pt x="635635" y="483107"/>
                      <a:pt x="623652" y="424667"/>
                      <a:pt x="608619" y="359786"/>
                    </a:cubicBezTo>
                    <a:cubicBezTo>
                      <a:pt x="592681" y="287331"/>
                      <a:pt x="573918" y="226632"/>
                      <a:pt x="558997" y="167740"/>
                    </a:cubicBezTo>
                    <a:cubicBezTo>
                      <a:pt x="553571" y="165593"/>
                      <a:pt x="547467" y="166270"/>
                      <a:pt x="542042" y="168193"/>
                    </a:cubicBezTo>
                    <a:cubicBezTo>
                      <a:pt x="516722" y="177800"/>
                      <a:pt x="495019" y="206511"/>
                      <a:pt x="467326" y="206511"/>
                    </a:cubicBezTo>
                    <a:cubicBezTo>
                      <a:pt x="446302" y="207868"/>
                      <a:pt x="426747" y="197468"/>
                      <a:pt x="408209" y="189217"/>
                    </a:cubicBezTo>
                    <a:cubicBezTo>
                      <a:pt x="367291" y="168983"/>
                      <a:pt x="320720" y="157115"/>
                      <a:pt x="274715" y="158019"/>
                    </a:cubicBezTo>
                    <a:cubicBezTo>
                      <a:pt x="217067" y="158585"/>
                      <a:pt x="175132" y="176444"/>
                      <a:pt x="150039" y="211033"/>
                    </a:cubicBezTo>
                    <a:cubicBezTo>
                      <a:pt x="126074" y="240761"/>
                      <a:pt x="133195" y="272636"/>
                      <a:pt x="152751" y="296260"/>
                    </a:cubicBezTo>
                    <a:cubicBezTo>
                      <a:pt x="165411" y="311295"/>
                      <a:pt x="167332" y="323955"/>
                      <a:pt x="152751" y="338197"/>
                    </a:cubicBezTo>
                    <a:cubicBezTo>
                      <a:pt x="147100" y="344413"/>
                      <a:pt x="142578" y="351534"/>
                      <a:pt x="139186" y="359221"/>
                    </a:cubicBezTo>
                    <a:cubicBezTo>
                      <a:pt x="135004" y="369282"/>
                      <a:pt x="132744" y="380019"/>
                      <a:pt x="132518" y="390870"/>
                    </a:cubicBezTo>
                    <a:cubicBezTo>
                      <a:pt x="131839" y="413477"/>
                      <a:pt x="137604" y="434615"/>
                      <a:pt x="138847" y="456997"/>
                    </a:cubicBezTo>
                    <a:cubicBezTo>
                      <a:pt x="139186" y="460160"/>
                      <a:pt x="136360" y="462986"/>
                      <a:pt x="133195" y="462648"/>
                    </a:cubicBezTo>
                    <a:cubicBezTo>
                      <a:pt x="133083" y="462648"/>
                      <a:pt x="131726" y="462648"/>
                      <a:pt x="130709" y="461969"/>
                    </a:cubicBezTo>
                    <a:cubicBezTo>
                      <a:pt x="130709" y="461969"/>
                      <a:pt x="130596" y="461969"/>
                      <a:pt x="130596" y="461856"/>
                    </a:cubicBezTo>
                    <a:cubicBezTo>
                      <a:pt x="129465" y="461404"/>
                      <a:pt x="128675" y="460500"/>
                      <a:pt x="128109" y="459370"/>
                    </a:cubicBezTo>
                    <a:cubicBezTo>
                      <a:pt x="119518" y="451345"/>
                      <a:pt x="108328" y="446257"/>
                      <a:pt x="96572" y="445918"/>
                    </a:cubicBezTo>
                    <a:cubicBezTo>
                      <a:pt x="39151" y="445014"/>
                      <a:pt x="35986" y="568448"/>
                      <a:pt x="96008" y="568900"/>
                    </a:cubicBezTo>
                    <a:cubicBezTo>
                      <a:pt x="106745" y="569805"/>
                      <a:pt x="117485" y="560875"/>
                      <a:pt x="127092" y="562231"/>
                    </a:cubicBezTo>
                    <a:cubicBezTo>
                      <a:pt x="133874" y="564266"/>
                      <a:pt x="136247" y="573082"/>
                      <a:pt x="132744" y="578847"/>
                    </a:cubicBezTo>
                    <a:cubicBezTo>
                      <a:pt x="158290" y="622027"/>
                      <a:pt x="189374" y="666562"/>
                      <a:pt x="233683" y="690978"/>
                    </a:cubicBezTo>
                    <a:cubicBezTo>
                      <a:pt x="234701" y="691091"/>
                      <a:pt x="235718" y="690978"/>
                      <a:pt x="236622" y="690751"/>
                    </a:cubicBezTo>
                    <a:cubicBezTo>
                      <a:pt x="238770" y="690525"/>
                      <a:pt x="240917" y="690299"/>
                      <a:pt x="242839" y="691204"/>
                    </a:cubicBezTo>
                    <a:cubicBezTo>
                      <a:pt x="244873" y="691994"/>
                      <a:pt x="246456" y="693464"/>
                      <a:pt x="247586" y="695273"/>
                    </a:cubicBezTo>
                    <a:cubicBezTo>
                      <a:pt x="251995" y="701942"/>
                      <a:pt x="247022" y="710532"/>
                      <a:pt x="240353" y="713358"/>
                    </a:cubicBezTo>
                    <a:cubicBezTo>
                      <a:pt x="228484" y="718446"/>
                      <a:pt x="213676" y="706463"/>
                      <a:pt x="206103" y="700812"/>
                    </a:cubicBezTo>
                    <a:cubicBezTo>
                      <a:pt x="169706" y="674475"/>
                      <a:pt x="133987" y="629374"/>
                      <a:pt x="122344" y="590490"/>
                    </a:cubicBezTo>
                    <a:cubicBezTo>
                      <a:pt x="105728" y="600663"/>
                      <a:pt x="84138" y="597385"/>
                      <a:pt x="67183" y="589925"/>
                    </a:cubicBezTo>
                    <a:cubicBezTo>
                      <a:pt x="22875" y="568335"/>
                      <a:pt x="17110" y="507862"/>
                      <a:pt x="33839" y="466265"/>
                    </a:cubicBezTo>
                    <a:cubicBezTo>
                      <a:pt x="7840" y="400140"/>
                      <a:pt x="-72" y="328250"/>
                      <a:pt x="2188" y="257716"/>
                    </a:cubicBezTo>
                    <a:cubicBezTo>
                      <a:pt x="5693" y="207981"/>
                      <a:pt x="1962" y="133492"/>
                      <a:pt x="51471" y="102519"/>
                    </a:cubicBezTo>
                    <a:cubicBezTo>
                      <a:pt x="57463" y="98450"/>
                      <a:pt x="62888" y="93816"/>
                      <a:pt x="67975" y="88729"/>
                    </a:cubicBezTo>
                    <a:cubicBezTo>
                      <a:pt x="103693" y="39559"/>
                      <a:pt x="178635" y="19326"/>
                      <a:pt x="231310" y="10623"/>
                    </a:cubicBezTo>
                    <a:cubicBezTo>
                      <a:pt x="331911" y="-10628"/>
                      <a:pt x="436015" y="6439"/>
                      <a:pt x="529834" y="45777"/>
                    </a:cubicBezTo>
                    <a:cubicBezTo>
                      <a:pt x="566231" y="59227"/>
                      <a:pt x="606923" y="74148"/>
                      <a:pt x="642190" y="87033"/>
                    </a:cubicBezTo>
                    <a:cubicBezTo>
                      <a:pt x="647164" y="88842"/>
                      <a:pt x="651120" y="94494"/>
                      <a:pt x="648859" y="99693"/>
                    </a:cubicBezTo>
                    <a:cubicBezTo>
                      <a:pt x="642190" y="116648"/>
                      <a:pt x="633599" y="132813"/>
                      <a:pt x="623314" y="147846"/>
                    </a:cubicBezTo>
                    <a:cubicBezTo>
                      <a:pt x="654510" y="171584"/>
                      <a:pt x="626931" y="208434"/>
                      <a:pt x="599463" y="219624"/>
                    </a:cubicBezTo>
                    <a:cubicBezTo>
                      <a:pt x="623314" y="320902"/>
                      <a:pt x="672031" y="467621"/>
                      <a:pt x="650103" y="576813"/>
                    </a:cubicBezTo>
                    <a:cubicBezTo>
                      <a:pt x="631565" y="687699"/>
                      <a:pt x="539442" y="789770"/>
                      <a:pt x="421546" y="787510"/>
                    </a:cubicBezTo>
                    <a:close/>
                    <a:moveTo>
                      <a:pt x="329085" y="21361"/>
                    </a:moveTo>
                    <a:cubicBezTo>
                      <a:pt x="290766" y="21587"/>
                      <a:pt x="252560" y="26109"/>
                      <a:pt x="215033" y="34586"/>
                    </a:cubicBezTo>
                    <a:cubicBezTo>
                      <a:pt x="170271" y="44194"/>
                      <a:pt x="118388" y="58663"/>
                      <a:pt x="87870" y="96867"/>
                    </a:cubicBezTo>
                    <a:cubicBezTo>
                      <a:pt x="82443" y="103424"/>
                      <a:pt x="76340" y="109528"/>
                      <a:pt x="69896" y="115067"/>
                    </a:cubicBezTo>
                    <a:lnTo>
                      <a:pt x="63680" y="120153"/>
                    </a:lnTo>
                    <a:cubicBezTo>
                      <a:pt x="41977" y="133943"/>
                      <a:pt x="33386" y="161411"/>
                      <a:pt x="30560" y="185035"/>
                    </a:cubicBezTo>
                    <a:cubicBezTo>
                      <a:pt x="15414" y="269697"/>
                      <a:pt x="26265" y="372559"/>
                      <a:pt x="42767" y="449762"/>
                    </a:cubicBezTo>
                    <a:cubicBezTo>
                      <a:pt x="61079" y="421277"/>
                      <a:pt x="99173" y="417208"/>
                      <a:pt x="121327" y="441058"/>
                    </a:cubicBezTo>
                    <a:cubicBezTo>
                      <a:pt x="107424" y="397201"/>
                      <a:pt x="109911" y="354134"/>
                      <a:pt x="140543" y="320902"/>
                    </a:cubicBezTo>
                    <a:cubicBezTo>
                      <a:pt x="141335" y="320110"/>
                      <a:pt x="141899" y="319093"/>
                      <a:pt x="142238" y="318077"/>
                    </a:cubicBezTo>
                    <a:cubicBezTo>
                      <a:pt x="142352" y="317285"/>
                      <a:pt x="142238" y="316494"/>
                      <a:pt x="141899" y="315816"/>
                    </a:cubicBezTo>
                    <a:cubicBezTo>
                      <a:pt x="140882" y="314007"/>
                      <a:pt x="139639" y="312312"/>
                      <a:pt x="138169" y="310729"/>
                    </a:cubicBezTo>
                    <a:cubicBezTo>
                      <a:pt x="122344" y="291627"/>
                      <a:pt x="110476" y="266645"/>
                      <a:pt x="113980" y="241439"/>
                    </a:cubicBezTo>
                    <a:cubicBezTo>
                      <a:pt x="139752" y="129083"/>
                      <a:pt x="282515" y="121170"/>
                      <a:pt x="374299" y="151803"/>
                    </a:cubicBezTo>
                    <a:cubicBezTo>
                      <a:pt x="401427" y="159376"/>
                      <a:pt x="424825" y="175653"/>
                      <a:pt x="451614" y="183565"/>
                    </a:cubicBezTo>
                    <a:cubicBezTo>
                      <a:pt x="490723" y="193060"/>
                      <a:pt x="512992" y="143439"/>
                      <a:pt x="551989" y="145586"/>
                    </a:cubicBezTo>
                    <a:cubicBezTo>
                      <a:pt x="562388" y="145473"/>
                      <a:pt x="572787" y="149202"/>
                      <a:pt x="580247" y="156550"/>
                    </a:cubicBezTo>
                    <a:cubicBezTo>
                      <a:pt x="581717" y="157793"/>
                      <a:pt x="582734" y="159602"/>
                      <a:pt x="583300" y="161411"/>
                    </a:cubicBezTo>
                    <a:cubicBezTo>
                      <a:pt x="588386" y="172601"/>
                      <a:pt x="589855" y="185374"/>
                      <a:pt x="593699" y="197581"/>
                    </a:cubicBezTo>
                    <a:cubicBezTo>
                      <a:pt x="601611" y="192495"/>
                      <a:pt x="609976" y="187183"/>
                      <a:pt x="613480" y="179270"/>
                    </a:cubicBezTo>
                    <a:cubicBezTo>
                      <a:pt x="614723" y="175766"/>
                      <a:pt x="614610" y="171809"/>
                      <a:pt x="613028" y="168306"/>
                    </a:cubicBezTo>
                    <a:cubicBezTo>
                      <a:pt x="612462" y="167063"/>
                      <a:pt x="611671" y="166046"/>
                      <a:pt x="610654" y="165367"/>
                    </a:cubicBezTo>
                    <a:cubicBezTo>
                      <a:pt x="607715" y="163897"/>
                      <a:pt x="604097" y="165593"/>
                      <a:pt x="601045" y="163784"/>
                    </a:cubicBezTo>
                    <a:cubicBezTo>
                      <a:pt x="594037" y="161184"/>
                      <a:pt x="592003" y="151690"/>
                      <a:pt x="597203" y="146376"/>
                    </a:cubicBezTo>
                    <a:cubicBezTo>
                      <a:pt x="608732" y="133152"/>
                      <a:pt x="618340" y="118344"/>
                      <a:pt x="625801" y="102519"/>
                    </a:cubicBezTo>
                    <a:cubicBezTo>
                      <a:pt x="530738" y="69853"/>
                      <a:pt x="432399" y="19665"/>
                      <a:pt x="329085" y="21361"/>
                    </a:cubicBezTo>
                    <a:lnTo>
                      <a:pt x="329085" y="21361"/>
                    </a:lnTo>
                    <a:close/>
                    <a:moveTo>
                      <a:pt x="136474" y="523348"/>
                    </a:moveTo>
                    <a:lnTo>
                      <a:pt x="136134" y="523348"/>
                    </a:lnTo>
                    <a:cubicBezTo>
                      <a:pt x="123814" y="522782"/>
                      <a:pt x="116579" y="510688"/>
                      <a:pt x="105050" y="507409"/>
                    </a:cubicBezTo>
                    <a:cubicBezTo>
                      <a:pt x="93972" y="503001"/>
                      <a:pt x="81652" y="501531"/>
                      <a:pt x="69896" y="503680"/>
                    </a:cubicBezTo>
                    <a:cubicBezTo>
                      <a:pt x="64471" y="504810"/>
                      <a:pt x="61192" y="496559"/>
                      <a:pt x="66619" y="494184"/>
                    </a:cubicBezTo>
                    <a:cubicBezTo>
                      <a:pt x="89677" y="483220"/>
                      <a:pt x="122910" y="482994"/>
                      <a:pt x="142691" y="501645"/>
                    </a:cubicBezTo>
                    <a:cubicBezTo>
                      <a:pt x="149473" y="508426"/>
                      <a:pt x="147777" y="523235"/>
                      <a:pt x="136474" y="523348"/>
                    </a:cubicBezTo>
                    <a:close/>
                  </a:path>
                </a:pathLst>
              </a:custGeom>
              <a:solidFill>
                <a:srgbClr val="000000"/>
              </a:solidFill>
              <a:ln w="11276" cap="flat">
                <a:noFill/>
                <a:prstDash val="solid"/>
                <a:miter/>
              </a:ln>
            </p:spPr>
            <p:txBody>
              <a:bodyPr rtlCol="1" anchor="ctr"/>
              <a:lstStyle/>
              <a:p>
                <a:endParaRPr lang="he-IL"/>
              </a:p>
            </p:txBody>
          </p:sp>
        </p:grpSp>
        <p:grpSp>
          <p:nvGrpSpPr>
            <p:cNvPr id="41" name="גרפיקה 1" descr="גבר בלובש משקפיים turtleneck">
              <a:extLst>
                <a:ext uri="{FF2B5EF4-FFF2-40B4-BE49-F238E27FC236}">
                  <a16:creationId xmlns:a16="http://schemas.microsoft.com/office/drawing/2014/main" id="{0A733C08-6B98-BAB5-E495-EE30110D1D2D}"/>
                </a:ext>
              </a:extLst>
            </p:cNvPr>
            <p:cNvGrpSpPr/>
            <p:nvPr/>
          </p:nvGrpSpPr>
          <p:grpSpPr>
            <a:xfrm>
              <a:off x="8020123" y="2223533"/>
              <a:ext cx="298375" cy="319296"/>
              <a:chOff x="8020123" y="2223533"/>
              <a:chExt cx="298375" cy="319296"/>
            </a:xfrm>
            <a:solidFill>
              <a:srgbClr val="000000"/>
            </a:solidFill>
          </p:grpSpPr>
          <p:sp>
            <p:nvSpPr>
              <p:cNvPr id="42" name="צורה חופשית: צורה 41">
                <a:extLst>
                  <a:ext uri="{FF2B5EF4-FFF2-40B4-BE49-F238E27FC236}">
                    <a16:creationId xmlns:a16="http://schemas.microsoft.com/office/drawing/2014/main" id="{0A610F61-1E95-A6F4-910B-4864FE47A8CF}"/>
                  </a:ext>
                </a:extLst>
              </p:cNvPr>
              <p:cNvSpPr/>
              <p:nvPr/>
            </p:nvSpPr>
            <p:spPr>
              <a:xfrm>
                <a:off x="8155605" y="2517476"/>
                <a:ext cx="82429" cy="25353"/>
              </a:xfrm>
              <a:custGeom>
                <a:avLst/>
                <a:gdLst>
                  <a:gd name="connsiteX0" fmla="*/ 54575 w 82429"/>
                  <a:gd name="connsiteY0" fmla="*/ 25767 h 25353"/>
                  <a:gd name="connsiteX1" fmla="*/ 46663 w 82429"/>
                  <a:gd name="connsiteY1" fmla="*/ 4369 h 25353"/>
                  <a:gd name="connsiteX2" fmla="*/ 46663 w 82429"/>
                  <a:gd name="connsiteY2" fmla="*/ 4369 h 25353"/>
                  <a:gd name="connsiteX3" fmla="*/ 54575 w 82429"/>
                  <a:gd name="connsiteY3" fmla="*/ 25767 h 25353"/>
                </a:gdLst>
                <a:ahLst/>
                <a:cxnLst>
                  <a:cxn ang="0">
                    <a:pos x="connsiteX0" y="connsiteY0"/>
                  </a:cxn>
                  <a:cxn ang="0">
                    <a:pos x="connsiteX1" y="connsiteY1"/>
                  </a:cxn>
                  <a:cxn ang="0">
                    <a:pos x="connsiteX2" y="connsiteY2"/>
                  </a:cxn>
                  <a:cxn ang="0">
                    <a:pos x="connsiteX3" y="connsiteY3"/>
                  </a:cxn>
                </a:cxnLst>
                <a:rect l="l" t="t" r="r" b="b"/>
                <a:pathLst>
                  <a:path w="82429" h="25353">
                    <a:moveTo>
                      <a:pt x="54575" y="25767"/>
                    </a:moveTo>
                    <a:cubicBezTo>
                      <a:pt x="-2620" y="25744"/>
                      <a:pt x="-25001" y="23721"/>
                      <a:pt x="46663" y="4369"/>
                    </a:cubicBezTo>
                    <a:lnTo>
                      <a:pt x="46663" y="4369"/>
                    </a:lnTo>
                    <a:cubicBezTo>
                      <a:pt x="86904" y="-11388"/>
                      <a:pt x="102050" y="24953"/>
                      <a:pt x="54575" y="25767"/>
                    </a:cubicBezTo>
                    <a:close/>
                  </a:path>
                </a:pathLst>
              </a:custGeom>
              <a:solidFill>
                <a:srgbClr val="000000"/>
              </a:solidFill>
              <a:ln w="11276" cap="flat">
                <a:noFill/>
                <a:prstDash val="solid"/>
                <a:miter/>
              </a:ln>
            </p:spPr>
            <p:txBody>
              <a:bodyPr rtlCol="1" anchor="ctr"/>
              <a:lstStyle/>
              <a:p>
                <a:endParaRPr lang="he-IL"/>
              </a:p>
            </p:txBody>
          </p:sp>
          <p:sp>
            <p:nvSpPr>
              <p:cNvPr id="43" name="צורה חופשית: צורה 42">
                <a:extLst>
                  <a:ext uri="{FF2B5EF4-FFF2-40B4-BE49-F238E27FC236}">
                    <a16:creationId xmlns:a16="http://schemas.microsoft.com/office/drawing/2014/main" id="{C03327EE-D2B9-A4FF-8880-BC7857654247}"/>
                  </a:ext>
                </a:extLst>
              </p:cNvPr>
              <p:cNvSpPr/>
              <p:nvPr/>
            </p:nvSpPr>
            <p:spPr>
              <a:xfrm>
                <a:off x="8165283" y="2316830"/>
                <a:ext cx="89415" cy="80117"/>
              </a:xfrm>
              <a:custGeom>
                <a:avLst/>
                <a:gdLst>
                  <a:gd name="connsiteX0" fmla="*/ 51002 w 89415"/>
                  <a:gd name="connsiteY0" fmla="*/ 80486 h 80117"/>
                  <a:gd name="connsiteX1" fmla="*/ 2398 w 89415"/>
                  <a:gd name="connsiteY1" fmla="*/ 49684 h 80117"/>
                  <a:gd name="connsiteX2" fmla="*/ 13475 w 89415"/>
                  <a:gd name="connsiteY2" fmla="*/ 41907 h 80117"/>
                  <a:gd name="connsiteX3" fmla="*/ 54733 w 89415"/>
                  <a:gd name="connsiteY3" fmla="*/ 61451 h 80117"/>
                  <a:gd name="connsiteX4" fmla="*/ 72931 w 89415"/>
                  <a:gd name="connsiteY4" fmla="*/ 35509 h 80117"/>
                  <a:gd name="connsiteX5" fmla="*/ 50324 w 89415"/>
                  <a:gd name="connsiteY5" fmla="*/ 9512 h 80117"/>
                  <a:gd name="connsiteX6" fmla="*/ 83895 w 89415"/>
                  <a:gd name="connsiteY6" fmla="*/ 16248 h 80117"/>
                  <a:gd name="connsiteX7" fmla="*/ 51002 w 89415"/>
                  <a:gd name="connsiteY7" fmla="*/ 80486 h 8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415" h="80117">
                    <a:moveTo>
                      <a:pt x="51002" y="80486"/>
                    </a:moveTo>
                    <a:cubicBezTo>
                      <a:pt x="37664" y="80576"/>
                      <a:pt x="-4499" y="67397"/>
                      <a:pt x="2398" y="49684"/>
                    </a:cubicBezTo>
                    <a:cubicBezTo>
                      <a:pt x="4205" y="45332"/>
                      <a:pt x="8501" y="41534"/>
                      <a:pt x="13475" y="41907"/>
                    </a:cubicBezTo>
                    <a:cubicBezTo>
                      <a:pt x="26361" y="46836"/>
                      <a:pt x="38342" y="62604"/>
                      <a:pt x="54733" y="61451"/>
                    </a:cubicBezTo>
                    <a:cubicBezTo>
                      <a:pt x="67504" y="61202"/>
                      <a:pt x="76321" y="47989"/>
                      <a:pt x="72931" y="35509"/>
                    </a:cubicBezTo>
                    <a:cubicBezTo>
                      <a:pt x="69426" y="22025"/>
                      <a:pt x="54844" y="12247"/>
                      <a:pt x="50324" y="9512"/>
                    </a:cubicBezTo>
                    <a:cubicBezTo>
                      <a:pt x="42637" y="-9885"/>
                      <a:pt x="80052" y="6256"/>
                      <a:pt x="83895" y="16248"/>
                    </a:cubicBezTo>
                    <a:cubicBezTo>
                      <a:pt x="102320" y="41297"/>
                      <a:pt x="82991" y="82068"/>
                      <a:pt x="51002" y="80486"/>
                    </a:cubicBezTo>
                    <a:close/>
                  </a:path>
                </a:pathLst>
              </a:custGeom>
              <a:solidFill>
                <a:srgbClr val="000000"/>
              </a:solidFill>
              <a:ln w="11276" cap="flat">
                <a:noFill/>
                <a:prstDash val="solid"/>
                <a:miter/>
              </a:ln>
            </p:spPr>
            <p:txBody>
              <a:bodyPr rtlCol="1" anchor="ctr"/>
              <a:lstStyle/>
              <a:p>
                <a:endParaRPr lang="he-IL"/>
              </a:p>
            </p:txBody>
          </p:sp>
          <p:sp>
            <p:nvSpPr>
              <p:cNvPr id="44" name="צורה חופשית: צורה 43">
                <a:extLst>
                  <a:ext uri="{FF2B5EF4-FFF2-40B4-BE49-F238E27FC236}">
                    <a16:creationId xmlns:a16="http://schemas.microsoft.com/office/drawing/2014/main" id="{931AA856-AB65-EE65-8261-49FB842FD5B0}"/>
                  </a:ext>
                </a:extLst>
              </p:cNvPr>
              <p:cNvSpPr/>
              <p:nvPr/>
            </p:nvSpPr>
            <p:spPr>
              <a:xfrm>
                <a:off x="8020123" y="2223533"/>
                <a:ext cx="298375" cy="82489"/>
              </a:xfrm>
              <a:custGeom>
                <a:avLst/>
                <a:gdLst>
                  <a:gd name="connsiteX0" fmla="*/ 66963 w 298375"/>
                  <a:gd name="connsiteY0" fmla="*/ 82902 h 82489"/>
                  <a:gd name="connsiteX1" fmla="*/ 62102 w 298375"/>
                  <a:gd name="connsiteY1" fmla="*/ 81817 h 82489"/>
                  <a:gd name="connsiteX2" fmla="*/ 49782 w 298375"/>
                  <a:gd name="connsiteY2" fmla="*/ 76516 h 82489"/>
                  <a:gd name="connsiteX3" fmla="*/ 42321 w 298375"/>
                  <a:gd name="connsiteY3" fmla="*/ 63415 h 82489"/>
                  <a:gd name="connsiteX4" fmla="*/ 45147 w 298375"/>
                  <a:gd name="connsiteY4" fmla="*/ 31686 h 82489"/>
                  <a:gd name="connsiteX5" fmla="*/ 70806 w 298375"/>
                  <a:gd name="connsiteY5" fmla="*/ 11250 h 82489"/>
                  <a:gd name="connsiteX6" fmla="*/ 284555 w 298375"/>
                  <a:gd name="connsiteY6" fmla="*/ 466 h 82489"/>
                  <a:gd name="connsiteX7" fmla="*/ 296083 w 298375"/>
                  <a:gd name="connsiteY7" fmla="*/ 27538 h 82489"/>
                  <a:gd name="connsiteX8" fmla="*/ 266017 w 298375"/>
                  <a:gd name="connsiteY8" fmla="*/ 32512 h 82489"/>
                  <a:gd name="connsiteX9" fmla="*/ 231881 w 298375"/>
                  <a:gd name="connsiteY9" fmla="*/ 36016 h 82489"/>
                  <a:gd name="connsiteX10" fmla="*/ 230524 w 298375"/>
                  <a:gd name="connsiteY10" fmla="*/ 32478 h 82489"/>
                  <a:gd name="connsiteX11" fmla="*/ 82449 w 298375"/>
                  <a:gd name="connsiteY11" fmla="*/ 32591 h 82489"/>
                  <a:gd name="connsiteX12" fmla="*/ 81657 w 298375"/>
                  <a:gd name="connsiteY12" fmla="*/ 67597 h 82489"/>
                  <a:gd name="connsiteX13" fmla="*/ 73972 w 298375"/>
                  <a:gd name="connsiteY13" fmla="*/ 79828 h 82489"/>
                  <a:gd name="connsiteX14" fmla="*/ 66963 w 298375"/>
                  <a:gd name="connsiteY14" fmla="*/ 82902 h 8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375" h="82489">
                    <a:moveTo>
                      <a:pt x="66963" y="82902"/>
                    </a:moveTo>
                    <a:cubicBezTo>
                      <a:pt x="65268" y="82846"/>
                      <a:pt x="63572" y="82473"/>
                      <a:pt x="62102" y="81817"/>
                    </a:cubicBezTo>
                    <a:cubicBezTo>
                      <a:pt x="57581" y="81749"/>
                      <a:pt x="52947" y="79647"/>
                      <a:pt x="49782" y="76516"/>
                    </a:cubicBezTo>
                    <a:cubicBezTo>
                      <a:pt x="44357" y="74956"/>
                      <a:pt x="42321" y="68558"/>
                      <a:pt x="42321" y="63415"/>
                    </a:cubicBezTo>
                    <a:cubicBezTo>
                      <a:pt x="39948" y="53253"/>
                      <a:pt x="43000" y="42097"/>
                      <a:pt x="45147" y="31686"/>
                    </a:cubicBezTo>
                    <a:cubicBezTo>
                      <a:pt x="-53192" y="30590"/>
                      <a:pt x="41869" y="16043"/>
                      <a:pt x="70806" y="11250"/>
                    </a:cubicBezTo>
                    <a:cubicBezTo>
                      <a:pt x="146088" y="1156"/>
                      <a:pt x="210856" y="2987"/>
                      <a:pt x="284555" y="466"/>
                    </a:cubicBezTo>
                    <a:cubicBezTo>
                      <a:pt x="298458" y="-709"/>
                      <a:pt x="304674" y="17919"/>
                      <a:pt x="296083" y="27538"/>
                    </a:cubicBezTo>
                    <a:cubicBezTo>
                      <a:pt x="288624" y="35891"/>
                      <a:pt x="275851" y="31505"/>
                      <a:pt x="266017" y="32512"/>
                    </a:cubicBezTo>
                    <a:cubicBezTo>
                      <a:pt x="278224" y="91538"/>
                      <a:pt x="222386" y="94240"/>
                      <a:pt x="231881" y="36016"/>
                    </a:cubicBezTo>
                    <a:cubicBezTo>
                      <a:pt x="231428" y="34987"/>
                      <a:pt x="230750" y="33563"/>
                      <a:pt x="230524" y="32478"/>
                    </a:cubicBezTo>
                    <a:cubicBezTo>
                      <a:pt x="182032" y="32466"/>
                      <a:pt x="130714" y="32805"/>
                      <a:pt x="82449" y="32591"/>
                    </a:cubicBezTo>
                    <a:cubicBezTo>
                      <a:pt x="87422" y="43295"/>
                      <a:pt x="86745" y="57051"/>
                      <a:pt x="81657" y="67597"/>
                    </a:cubicBezTo>
                    <a:cubicBezTo>
                      <a:pt x="80753" y="72153"/>
                      <a:pt x="78718" y="77590"/>
                      <a:pt x="73972" y="79828"/>
                    </a:cubicBezTo>
                    <a:cubicBezTo>
                      <a:pt x="72163" y="81806"/>
                      <a:pt x="69563" y="82936"/>
                      <a:pt x="66963" y="82902"/>
                    </a:cubicBezTo>
                    <a:close/>
                  </a:path>
                </a:pathLst>
              </a:custGeom>
              <a:solidFill>
                <a:srgbClr val="000000"/>
              </a:solidFill>
              <a:ln w="11276" cap="flat">
                <a:noFill/>
                <a:prstDash val="solid"/>
                <a:miter/>
              </a:ln>
            </p:spPr>
            <p:txBody>
              <a:bodyPr rtlCol="1" anchor="ctr"/>
              <a:lstStyle/>
              <a:p>
                <a:endParaRPr lang="he-IL"/>
              </a:p>
            </p:txBody>
          </p:sp>
        </p:grpSp>
        <p:sp>
          <p:nvSpPr>
            <p:cNvPr id="45" name="צורה חופשית: צורה 44">
              <a:extLst>
                <a:ext uri="{FF2B5EF4-FFF2-40B4-BE49-F238E27FC236}">
                  <a16:creationId xmlns:a16="http://schemas.microsoft.com/office/drawing/2014/main" id="{78F4961B-FEA2-92DD-004D-C62F683CC00D}"/>
                </a:ext>
              </a:extLst>
            </p:cNvPr>
            <p:cNvSpPr/>
            <p:nvPr/>
          </p:nvSpPr>
          <p:spPr>
            <a:xfrm>
              <a:off x="7713363" y="2172274"/>
              <a:ext cx="708815" cy="206714"/>
            </a:xfrm>
            <a:custGeom>
              <a:avLst/>
              <a:gdLst>
                <a:gd name="connsiteX0" fmla="*/ 335427 w 708815"/>
                <a:gd name="connsiteY0" fmla="*/ 207030 h 206714"/>
                <a:gd name="connsiteX1" fmla="*/ 257252 w 708815"/>
                <a:gd name="connsiteY1" fmla="*/ 176375 h 206714"/>
                <a:gd name="connsiteX2" fmla="*/ 239698 w 708815"/>
                <a:gd name="connsiteY2" fmla="*/ 59373 h 206714"/>
                <a:gd name="connsiteX3" fmla="*/ 239596 w 708815"/>
                <a:gd name="connsiteY3" fmla="*/ 59328 h 206714"/>
                <a:gd name="connsiteX4" fmla="*/ 239426 w 708815"/>
                <a:gd name="connsiteY4" fmla="*/ 59260 h 206714"/>
                <a:gd name="connsiteX5" fmla="*/ 234566 w 708815"/>
                <a:gd name="connsiteY5" fmla="*/ 62097 h 206714"/>
                <a:gd name="connsiteX6" fmla="*/ 200192 w 708815"/>
                <a:gd name="connsiteY6" fmla="*/ 57418 h 206714"/>
                <a:gd name="connsiteX7" fmla="*/ 199356 w 708815"/>
                <a:gd name="connsiteY7" fmla="*/ 54298 h 206714"/>
                <a:gd name="connsiteX8" fmla="*/ 22897 w 708815"/>
                <a:gd name="connsiteY8" fmla="*/ 70959 h 206714"/>
                <a:gd name="connsiteX9" fmla="*/ 9966 w 708815"/>
                <a:gd name="connsiteY9" fmla="*/ 91226 h 206714"/>
                <a:gd name="connsiteX10" fmla="*/ 9616 w 708815"/>
                <a:gd name="connsiteY10" fmla="*/ 91226 h 206714"/>
                <a:gd name="connsiteX11" fmla="*/ 2732 w 708815"/>
                <a:gd name="connsiteY11" fmla="*/ 88615 h 206714"/>
                <a:gd name="connsiteX12" fmla="*/ 15821 w 708815"/>
                <a:gd name="connsiteY12" fmla="*/ 58243 h 206714"/>
                <a:gd name="connsiteX13" fmla="*/ 200927 w 708815"/>
                <a:gd name="connsiteY13" fmla="*/ 47821 h 206714"/>
                <a:gd name="connsiteX14" fmla="*/ 213621 w 708815"/>
                <a:gd name="connsiteY14" fmla="*/ 42373 h 206714"/>
                <a:gd name="connsiteX15" fmla="*/ 228598 w 708815"/>
                <a:gd name="connsiteY15" fmla="*/ 44894 h 206714"/>
                <a:gd name="connsiteX16" fmla="*/ 235945 w 708815"/>
                <a:gd name="connsiteY16" fmla="*/ 46521 h 206714"/>
                <a:gd name="connsiteX17" fmla="*/ 268521 w 708815"/>
                <a:gd name="connsiteY17" fmla="*/ 17494 h 206714"/>
                <a:gd name="connsiteX18" fmla="*/ 412188 w 708815"/>
                <a:gd name="connsiteY18" fmla="*/ 21710 h 206714"/>
                <a:gd name="connsiteX19" fmla="*/ 508720 w 708815"/>
                <a:gd name="connsiteY19" fmla="*/ 13006 h 206714"/>
                <a:gd name="connsiteX20" fmla="*/ 508765 w 708815"/>
                <a:gd name="connsiteY20" fmla="*/ 13006 h 206714"/>
                <a:gd name="connsiteX21" fmla="*/ 547830 w 708815"/>
                <a:gd name="connsiteY21" fmla="*/ 9887 h 206714"/>
                <a:gd name="connsiteX22" fmla="*/ 637851 w 708815"/>
                <a:gd name="connsiteY22" fmla="*/ 5003 h 206714"/>
                <a:gd name="connsiteX23" fmla="*/ 639264 w 708815"/>
                <a:gd name="connsiteY23" fmla="*/ 4958 h 206714"/>
                <a:gd name="connsiteX24" fmla="*/ 643254 w 708815"/>
                <a:gd name="connsiteY24" fmla="*/ 6699 h 206714"/>
                <a:gd name="connsiteX25" fmla="*/ 643796 w 708815"/>
                <a:gd name="connsiteY25" fmla="*/ 7434 h 206714"/>
                <a:gd name="connsiteX26" fmla="*/ 668754 w 708815"/>
                <a:gd name="connsiteY26" fmla="*/ 37863 h 206714"/>
                <a:gd name="connsiteX27" fmla="*/ 689700 w 708815"/>
                <a:gd name="connsiteY27" fmla="*/ 33692 h 206714"/>
                <a:gd name="connsiteX28" fmla="*/ 702778 w 708815"/>
                <a:gd name="connsiteY28" fmla="*/ 34641 h 206714"/>
                <a:gd name="connsiteX29" fmla="*/ 670608 w 708815"/>
                <a:gd name="connsiteY29" fmla="*/ 46295 h 206714"/>
                <a:gd name="connsiteX30" fmla="*/ 612746 w 708815"/>
                <a:gd name="connsiteY30" fmla="*/ 180965 h 206714"/>
                <a:gd name="connsiteX31" fmla="*/ 501361 w 708815"/>
                <a:gd name="connsiteY31" fmla="*/ 102191 h 206714"/>
                <a:gd name="connsiteX32" fmla="*/ 497213 w 708815"/>
                <a:gd name="connsiteY32" fmla="*/ 98788 h 206714"/>
                <a:gd name="connsiteX33" fmla="*/ 502503 w 708815"/>
                <a:gd name="connsiteY33" fmla="*/ 53371 h 206714"/>
                <a:gd name="connsiteX34" fmla="*/ 442617 w 708815"/>
                <a:gd name="connsiteY34" fmla="*/ 54569 h 206714"/>
                <a:gd name="connsiteX35" fmla="*/ 377396 w 708815"/>
                <a:gd name="connsiteY35" fmla="*/ 196337 h 206714"/>
                <a:gd name="connsiteX36" fmla="*/ 335427 w 708815"/>
                <a:gd name="connsiteY36" fmla="*/ 207030 h 206714"/>
                <a:gd name="connsiteX37" fmla="*/ 335427 w 708815"/>
                <a:gd name="connsiteY37" fmla="*/ 207030 h 206714"/>
                <a:gd name="connsiteX38" fmla="*/ 335427 w 708815"/>
                <a:gd name="connsiteY38" fmla="*/ 207030 h 206714"/>
                <a:gd name="connsiteX39" fmla="*/ 320992 w 708815"/>
                <a:gd name="connsiteY39" fmla="*/ 25078 h 206714"/>
                <a:gd name="connsiteX40" fmla="*/ 258936 w 708815"/>
                <a:gd name="connsiteY40" fmla="*/ 39049 h 206714"/>
                <a:gd name="connsiteX41" fmla="*/ 249532 w 708815"/>
                <a:gd name="connsiteY41" fmla="*/ 62561 h 206714"/>
                <a:gd name="connsiteX42" fmla="*/ 265436 w 708815"/>
                <a:gd name="connsiteY42" fmla="*/ 163455 h 206714"/>
                <a:gd name="connsiteX43" fmla="*/ 288947 w 708815"/>
                <a:gd name="connsiteY43" fmla="*/ 181654 h 206714"/>
                <a:gd name="connsiteX44" fmla="*/ 422814 w 708815"/>
                <a:gd name="connsiteY44" fmla="*/ 100789 h 206714"/>
                <a:gd name="connsiteX45" fmla="*/ 350878 w 708815"/>
                <a:gd name="connsiteY45" fmla="*/ 25305 h 206714"/>
                <a:gd name="connsiteX46" fmla="*/ 320992 w 708815"/>
                <a:gd name="connsiteY46" fmla="*/ 25078 h 206714"/>
                <a:gd name="connsiteX47" fmla="*/ 320992 w 708815"/>
                <a:gd name="connsiteY47" fmla="*/ 25078 h 206714"/>
                <a:gd name="connsiteX48" fmla="*/ 605930 w 708815"/>
                <a:gd name="connsiteY48" fmla="*/ 17313 h 206714"/>
                <a:gd name="connsiteX49" fmla="*/ 511568 w 708815"/>
                <a:gd name="connsiteY49" fmla="*/ 92639 h 206714"/>
                <a:gd name="connsiteX50" fmla="*/ 510449 w 708815"/>
                <a:gd name="connsiteY50" fmla="*/ 98822 h 206714"/>
                <a:gd name="connsiteX51" fmla="*/ 506595 w 708815"/>
                <a:gd name="connsiteY51" fmla="*/ 102066 h 206714"/>
                <a:gd name="connsiteX52" fmla="*/ 624332 w 708815"/>
                <a:gd name="connsiteY52" fmla="*/ 154300 h 206714"/>
                <a:gd name="connsiteX53" fmla="*/ 653472 w 708815"/>
                <a:gd name="connsiteY53" fmla="*/ 89373 h 206714"/>
                <a:gd name="connsiteX54" fmla="*/ 612022 w 708815"/>
                <a:gd name="connsiteY54" fmla="*/ 17358 h 206714"/>
                <a:gd name="connsiteX55" fmla="*/ 605930 w 708815"/>
                <a:gd name="connsiteY55" fmla="*/ 17313 h 206714"/>
                <a:gd name="connsiteX56" fmla="*/ 605930 w 708815"/>
                <a:gd name="connsiteY56" fmla="*/ 17313 h 206714"/>
                <a:gd name="connsiteX57" fmla="*/ 418496 w 708815"/>
                <a:gd name="connsiteY57" fmla="*/ 25225 h 206714"/>
                <a:gd name="connsiteX58" fmla="*/ 418496 w 708815"/>
                <a:gd name="connsiteY58" fmla="*/ 25225 h 206714"/>
                <a:gd name="connsiteX59" fmla="*/ 432297 w 708815"/>
                <a:gd name="connsiteY59" fmla="*/ 36789 h 206714"/>
                <a:gd name="connsiteX60" fmla="*/ 441577 w 708815"/>
                <a:gd name="connsiteY60" fmla="*/ 51574 h 206714"/>
                <a:gd name="connsiteX61" fmla="*/ 480981 w 708815"/>
                <a:gd name="connsiteY61" fmla="*/ 42316 h 206714"/>
                <a:gd name="connsiteX62" fmla="*/ 506278 w 708815"/>
                <a:gd name="connsiteY62" fmla="*/ 45176 h 206714"/>
                <a:gd name="connsiteX63" fmla="*/ 528410 w 708815"/>
                <a:gd name="connsiteY63" fmla="*/ 19958 h 206714"/>
                <a:gd name="connsiteX64" fmla="*/ 513162 w 708815"/>
                <a:gd name="connsiteY64" fmla="*/ 21145 h 206714"/>
                <a:gd name="connsiteX65" fmla="*/ 513139 w 708815"/>
                <a:gd name="connsiteY65" fmla="*/ 21145 h 206714"/>
                <a:gd name="connsiteX66" fmla="*/ 418496 w 708815"/>
                <a:gd name="connsiteY66" fmla="*/ 25225 h 20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08815" h="206714">
                  <a:moveTo>
                    <a:pt x="335427" y="207030"/>
                  </a:moveTo>
                  <a:cubicBezTo>
                    <a:pt x="308208" y="207200"/>
                    <a:pt x="274083" y="196688"/>
                    <a:pt x="257252" y="176375"/>
                  </a:cubicBezTo>
                  <a:cubicBezTo>
                    <a:pt x="236917" y="149179"/>
                    <a:pt x="230191" y="95217"/>
                    <a:pt x="239698" y="59373"/>
                  </a:cubicBezTo>
                  <a:lnTo>
                    <a:pt x="239596" y="59328"/>
                  </a:lnTo>
                  <a:cubicBezTo>
                    <a:pt x="239539" y="59305"/>
                    <a:pt x="239483" y="59283"/>
                    <a:pt x="239426" y="59260"/>
                  </a:cubicBezTo>
                  <a:cubicBezTo>
                    <a:pt x="239313" y="60424"/>
                    <a:pt x="237629" y="61408"/>
                    <a:pt x="234566" y="62097"/>
                  </a:cubicBezTo>
                  <a:cubicBezTo>
                    <a:pt x="224585" y="64166"/>
                    <a:pt x="205279" y="63126"/>
                    <a:pt x="200192" y="57418"/>
                  </a:cubicBezTo>
                  <a:cubicBezTo>
                    <a:pt x="199435" y="56570"/>
                    <a:pt x="199129" y="55406"/>
                    <a:pt x="199356" y="54298"/>
                  </a:cubicBezTo>
                  <a:cubicBezTo>
                    <a:pt x="139108" y="55428"/>
                    <a:pt x="81811" y="64539"/>
                    <a:pt x="22897" y="70959"/>
                  </a:cubicBezTo>
                  <a:cubicBezTo>
                    <a:pt x="9717" y="72056"/>
                    <a:pt x="19902" y="88208"/>
                    <a:pt x="9966" y="91226"/>
                  </a:cubicBezTo>
                  <a:lnTo>
                    <a:pt x="9616" y="91226"/>
                  </a:lnTo>
                  <a:cubicBezTo>
                    <a:pt x="7061" y="91362"/>
                    <a:pt x="4563" y="90424"/>
                    <a:pt x="2732" y="88615"/>
                  </a:cubicBezTo>
                  <a:cubicBezTo>
                    <a:pt x="-4932" y="78962"/>
                    <a:pt x="4936" y="60006"/>
                    <a:pt x="15821" y="58243"/>
                  </a:cubicBezTo>
                  <a:cubicBezTo>
                    <a:pt x="77143" y="51890"/>
                    <a:pt x="139255" y="37478"/>
                    <a:pt x="200927" y="47821"/>
                  </a:cubicBezTo>
                  <a:cubicBezTo>
                    <a:pt x="203809" y="44159"/>
                    <a:pt x="207957" y="42373"/>
                    <a:pt x="213621" y="42373"/>
                  </a:cubicBezTo>
                  <a:cubicBezTo>
                    <a:pt x="218696" y="42621"/>
                    <a:pt x="223726" y="43469"/>
                    <a:pt x="228598" y="44894"/>
                  </a:cubicBezTo>
                  <a:cubicBezTo>
                    <a:pt x="231277" y="45560"/>
                    <a:pt x="233775" y="46193"/>
                    <a:pt x="235945" y="46521"/>
                  </a:cubicBezTo>
                  <a:cubicBezTo>
                    <a:pt x="238759" y="30742"/>
                    <a:pt x="254550" y="22140"/>
                    <a:pt x="268521" y="17494"/>
                  </a:cubicBezTo>
                  <a:cubicBezTo>
                    <a:pt x="310062" y="3760"/>
                    <a:pt x="378538" y="7445"/>
                    <a:pt x="412188" y="21710"/>
                  </a:cubicBezTo>
                  <a:cubicBezTo>
                    <a:pt x="443940" y="18059"/>
                    <a:pt x="476867" y="15493"/>
                    <a:pt x="508720" y="13006"/>
                  </a:cubicBezTo>
                  <a:lnTo>
                    <a:pt x="508765" y="13006"/>
                  </a:lnTo>
                  <a:cubicBezTo>
                    <a:pt x="521640" y="12001"/>
                    <a:pt x="534966" y="10960"/>
                    <a:pt x="547830" y="9887"/>
                  </a:cubicBezTo>
                  <a:cubicBezTo>
                    <a:pt x="576620" y="595"/>
                    <a:pt x="608394" y="-3598"/>
                    <a:pt x="637851" y="5003"/>
                  </a:cubicBezTo>
                  <a:cubicBezTo>
                    <a:pt x="638382" y="4970"/>
                    <a:pt x="638857" y="4958"/>
                    <a:pt x="639264" y="4958"/>
                  </a:cubicBezTo>
                  <a:cubicBezTo>
                    <a:pt x="642022" y="4958"/>
                    <a:pt x="642451" y="5580"/>
                    <a:pt x="643254" y="6699"/>
                  </a:cubicBezTo>
                  <a:cubicBezTo>
                    <a:pt x="643412" y="6925"/>
                    <a:pt x="643593" y="7174"/>
                    <a:pt x="643796" y="7434"/>
                  </a:cubicBezTo>
                  <a:cubicBezTo>
                    <a:pt x="656219" y="13029"/>
                    <a:pt x="665578" y="24649"/>
                    <a:pt x="668754" y="37863"/>
                  </a:cubicBezTo>
                  <a:cubicBezTo>
                    <a:pt x="675333" y="34924"/>
                    <a:pt x="682488" y="33499"/>
                    <a:pt x="689700" y="33692"/>
                  </a:cubicBezTo>
                  <a:cubicBezTo>
                    <a:pt x="694074" y="33726"/>
                    <a:pt x="698448" y="34042"/>
                    <a:pt x="702778" y="34641"/>
                  </a:cubicBezTo>
                  <a:cubicBezTo>
                    <a:pt x="726063" y="45933"/>
                    <a:pt x="674937" y="57248"/>
                    <a:pt x="670608" y="46295"/>
                  </a:cubicBezTo>
                  <a:cubicBezTo>
                    <a:pt x="676192" y="93555"/>
                    <a:pt x="658638" y="158821"/>
                    <a:pt x="612746" y="180965"/>
                  </a:cubicBezTo>
                  <a:cubicBezTo>
                    <a:pt x="556387" y="208669"/>
                    <a:pt x="498400" y="163681"/>
                    <a:pt x="501361" y="102191"/>
                  </a:cubicBezTo>
                  <a:cubicBezTo>
                    <a:pt x="499541" y="101727"/>
                    <a:pt x="498027" y="100484"/>
                    <a:pt x="497213" y="98788"/>
                  </a:cubicBezTo>
                  <a:cubicBezTo>
                    <a:pt x="492149" y="87214"/>
                    <a:pt x="498558" y="65658"/>
                    <a:pt x="502503" y="53371"/>
                  </a:cubicBezTo>
                  <a:cubicBezTo>
                    <a:pt x="482722" y="50183"/>
                    <a:pt x="461991" y="48341"/>
                    <a:pt x="442617" y="54569"/>
                  </a:cubicBezTo>
                  <a:cubicBezTo>
                    <a:pt x="453265" y="90559"/>
                    <a:pt x="412301" y="179201"/>
                    <a:pt x="377396" y="196337"/>
                  </a:cubicBezTo>
                  <a:cubicBezTo>
                    <a:pt x="365132" y="204589"/>
                    <a:pt x="349951" y="206974"/>
                    <a:pt x="335427" y="207030"/>
                  </a:cubicBezTo>
                  <a:lnTo>
                    <a:pt x="335427" y="207030"/>
                  </a:lnTo>
                  <a:lnTo>
                    <a:pt x="335427" y="207030"/>
                  </a:lnTo>
                  <a:close/>
                  <a:moveTo>
                    <a:pt x="320992" y="25078"/>
                  </a:moveTo>
                  <a:cubicBezTo>
                    <a:pt x="299109" y="25078"/>
                    <a:pt x="276445" y="26774"/>
                    <a:pt x="258936" y="39049"/>
                  </a:cubicBezTo>
                  <a:cubicBezTo>
                    <a:pt x="254697" y="43752"/>
                    <a:pt x="251453" y="51879"/>
                    <a:pt x="249532" y="62561"/>
                  </a:cubicBezTo>
                  <a:cubicBezTo>
                    <a:pt x="243756" y="93939"/>
                    <a:pt x="250843" y="142273"/>
                    <a:pt x="265436" y="163455"/>
                  </a:cubicBezTo>
                  <a:cubicBezTo>
                    <a:pt x="268160" y="167864"/>
                    <a:pt x="276479" y="175200"/>
                    <a:pt x="288947" y="181654"/>
                  </a:cubicBezTo>
                  <a:cubicBezTo>
                    <a:pt x="341225" y="206872"/>
                    <a:pt x="395041" y="194167"/>
                    <a:pt x="422814" y="100789"/>
                  </a:cubicBezTo>
                  <a:cubicBezTo>
                    <a:pt x="446890" y="40960"/>
                    <a:pt x="402094" y="25689"/>
                    <a:pt x="350878" y="25305"/>
                  </a:cubicBezTo>
                  <a:cubicBezTo>
                    <a:pt x="341022" y="25440"/>
                    <a:pt x="331030" y="25078"/>
                    <a:pt x="320992" y="25078"/>
                  </a:cubicBezTo>
                  <a:lnTo>
                    <a:pt x="320992" y="25078"/>
                  </a:lnTo>
                  <a:close/>
                  <a:moveTo>
                    <a:pt x="605930" y="17313"/>
                  </a:moveTo>
                  <a:cubicBezTo>
                    <a:pt x="551063" y="16352"/>
                    <a:pt x="510913" y="35489"/>
                    <a:pt x="511568" y="92639"/>
                  </a:cubicBezTo>
                  <a:cubicBezTo>
                    <a:pt x="511862" y="94764"/>
                    <a:pt x="511467" y="96934"/>
                    <a:pt x="510449" y="98822"/>
                  </a:cubicBezTo>
                  <a:cubicBezTo>
                    <a:pt x="509545" y="100281"/>
                    <a:pt x="508189" y="101422"/>
                    <a:pt x="506595" y="102066"/>
                  </a:cubicBezTo>
                  <a:cubicBezTo>
                    <a:pt x="520792" y="178557"/>
                    <a:pt x="582226" y="196609"/>
                    <a:pt x="624332" y="154300"/>
                  </a:cubicBezTo>
                  <a:cubicBezTo>
                    <a:pt x="639444" y="138542"/>
                    <a:pt x="649527" y="116094"/>
                    <a:pt x="653472" y="89373"/>
                  </a:cubicBezTo>
                  <a:cubicBezTo>
                    <a:pt x="660005" y="53495"/>
                    <a:pt x="657496" y="15832"/>
                    <a:pt x="612022" y="17358"/>
                  </a:cubicBezTo>
                  <a:cubicBezTo>
                    <a:pt x="609852" y="17324"/>
                    <a:pt x="607851" y="17313"/>
                    <a:pt x="605930" y="17313"/>
                  </a:cubicBezTo>
                  <a:lnTo>
                    <a:pt x="605930" y="17313"/>
                  </a:lnTo>
                  <a:close/>
                  <a:moveTo>
                    <a:pt x="418496" y="25225"/>
                  </a:moveTo>
                  <a:lnTo>
                    <a:pt x="418496" y="25225"/>
                  </a:lnTo>
                  <a:cubicBezTo>
                    <a:pt x="423661" y="28345"/>
                    <a:pt x="428318" y="32256"/>
                    <a:pt x="432297" y="36789"/>
                  </a:cubicBezTo>
                  <a:cubicBezTo>
                    <a:pt x="436253" y="41118"/>
                    <a:pt x="439407" y="46125"/>
                    <a:pt x="441577" y="51574"/>
                  </a:cubicBezTo>
                  <a:cubicBezTo>
                    <a:pt x="453141" y="43910"/>
                    <a:pt x="467417" y="42316"/>
                    <a:pt x="480981" y="42316"/>
                  </a:cubicBezTo>
                  <a:cubicBezTo>
                    <a:pt x="488916" y="42746"/>
                    <a:pt x="498908" y="41717"/>
                    <a:pt x="506278" y="45176"/>
                  </a:cubicBezTo>
                  <a:cubicBezTo>
                    <a:pt x="511444" y="35127"/>
                    <a:pt x="519096" y="26356"/>
                    <a:pt x="528410" y="19958"/>
                  </a:cubicBezTo>
                  <a:cubicBezTo>
                    <a:pt x="523346" y="20342"/>
                    <a:pt x="518170" y="20749"/>
                    <a:pt x="513162" y="21145"/>
                  </a:cubicBezTo>
                  <a:lnTo>
                    <a:pt x="513139" y="21145"/>
                  </a:lnTo>
                  <a:cubicBezTo>
                    <a:pt x="481965" y="23586"/>
                    <a:pt x="449795" y="26130"/>
                    <a:pt x="418496" y="25225"/>
                  </a:cubicBezTo>
                  <a:close/>
                </a:path>
              </a:pathLst>
            </a:custGeom>
            <a:solidFill>
              <a:srgbClr val="000000"/>
            </a:solidFill>
            <a:ln w="11276" cap="flat">
              <a:noFill/>
              <a:prstDash val="solid"/>
              <a:miter/>
            </a:ln>
          </p:spPr>
          <p:txBody>
            <a:bodyPr rtlCol="1" anchor="ctr"/>
            <a:lstStyle/>
            <a:p>
              <a:endParaRPr lang="he-IL"/>
            </a:p>
          </p:txBody>
        </p:sp>
      </p:grpSp>
    </p:spTree>
    <p:extLst>
      <p:ext uri="{BB962C8B-B14F-4D97-AF65-F5344CB8AC3E}">
        <p14:creationId xmlns:p14="http://schemas.microsoft.com/office/powerpoint/2010/main" val="344700622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7113D12-6497-C8BE-82EE-D4BC0922165D}"/>
              </a:ext>
            </a:extLst>
          </p:cNvPr>
          <p:cNvSpPr txBox="1">
            <a:spLocks/>
          </p:cNvSpPr>
          <p:nvPr/>
        </p:nvSpPr>
        <p:spPr>
          <a:xfrm>
            <a:off x="515697" y="356762"/>
            <a:ext cx="10515600" cy="2659190"/>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4800" b="1" dirty="0">
                <a:solidFill>
                  <a:schemeClr val="bg1"/>
                </a:solidFill>
              </a:rPr>
              <a:t>Converting raw data to spectrogram images</a:t>
            </a:r>
          </a:p>
          <a:p>
            <a:endParaRPr lang="en-US" sz="4800" b="1" dirty="0">
              <a:solidFill>
                <a:schemeClr val="tx1"/>
              </a:solidFill>
            </a:endParaRPr>
          </a:p>
          <a:p>
            <a:endParaRPr lang="en-US" sz="4800" b="1" dirty="0"/>
          </a:p>
        </p:txBody>
      </p:sp>
      <p:sp>
        <p:nvSpPr>
          <p:cNvPr id="9" name="Rectangle 8">
            <a:extLst>
              <a:ext uri="{FF2B5EF4-FFF2-40B4-BE49-F238E27FC236}">
                <a16:creationId xmlns:a16="http://schemas.microsoft.com/office/drawing/2014/main" id="{664A1EE6-567C-4F81-AFA5-642BEAED7784}"/>
              </a:ext>
            </a:extLst>
          </p:cNvPr>
          <p:cNvSpPr/>
          <p:nvPr/>
        </p:nvSpPr>
        <p:spPr>
          <a:xfrm>
            <a:off x="363211" y="1815426"/>
            <a:ext cx="5029200" cy="310854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chemeClr val="bg1"/>
                </a:solidFill>
                <a:effectLst>
                  <a:outerShdw blurRad="38100" dist="38100" dir="2700000" algn="tl">
                    <a:srgbClr val="000000">
                      <a:alpha val="43137"/>
                    </a:srgbClr>
                  </a:outerShdw>
                </a:effectLst>
                <a:latin typeface="Segoe Print" panose="02000600000000000000" pitchFamily="2" charset="0"/>
              </a:rPr>
              <a:t>Recordings was made on M4A format which is a compressed data format, but we wanted those files in raw format such as WAV so we created a transforming function</a:t>
            </a:r>
          </a:p>
        </p:txBody>
      </p:sp>
      <p:grpSp>
        <p:nvGrpSpPr>
          <p:cNvPr id="10" name="Group 9">
            <a:extLst>
              <a:ext uri="{FF2B5EF4-FFF2-40B4-BE49-F238E27FC236}">
                <a16:creationId xmlns:a16="http://schemas.microsoft.com/office/drawing/2014/main" id="{307EB616-5915-493A-D2E5-1DC248883574}"/>
              </a:ext>
            </a:extLst>
          </p:cNvPr>
          <p:cNvGrpSpPr/>
          <p:nvPr/>
        </p:nvGrpSpPr>
        <p:grpSpPr>
          <a:xfrm>
            <a:off x="10664623" y="6119095"/>
            <a:ext cx="734495" cy="715610"/>
            <a:chOff x="3083278" y="4628712"/>
            <a:chExt cx="2857500" cy="2857500"/>
          </a:xfrm>
        </p:grpSpPr>
        <p:pic>
          <p:nvPicPr>
            <p:cNvPr id="11" name="Picture 18">
              <a:extLst>
                <a:ext uri="{FF2B5EF4-FFF2-40B4-BE49-F238E27FC236}">
                  <a16:creationId xmlns:a16="http://schemas.microsoft.com/office/drawing/2014/main" id="{A6AD0AB1-CA77-8EE8-0636-3126FD595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278" y="46287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Volume outline">
              <a:extLst>
                <a:ext uri="{FF2B5EF4-FFF2-40B4-BE49-F238E27FC236}">
                  <a16:creationId xmlns:a16="http://schemas.microsoft.com/office/drawing/2014/main" id="{43067F64-50BC-E2CD-828F-8E6C7B1824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4178" y="5732338"/>
              <a:ext cx="671237" cy="671237"/>
            </a:xfrm>
            <a:prstGeom prst="rect">
              <a:avLst/>
            </a:prstGeom>
          </p:spPr>
        </p:pic>
      </p:grpSp>
      <p:pic>
        <p:nvPicPr>
          <p:cNvPr id="14" name="Picture 13">
            <a:extLst>
              <a:ext uri="{FF2B5EF4-FFF2-40B4-BE49-F238E27FC236}">
                <a16:creationId xmlns:a16="http://schemas.microsoft.com/office/drawing/2014/main" id="{2796F6A0-83CE-B0C3-A187-0FE0D352F1B7}"/>
              </a:ext>
            </a:extLst>
          </p:cNvPr>
          <p:cNvPicPr>
            <a:picLocks noChangeAspect="1"/>
          </p:cNvPicPr>
          <p:nvPr/>
        </p:nvPicPr>
        <p:blipFill rotWithShape="1">
          <a:blip r:embed="rId6">
            <a:duotone>
              <a:prstClr val="black"/>
              <a:schemeClr val="bg1">
                <a:tint val="45000"/>
                <a:satMod val="400000"/>
              </a:schemeClr>
            </a:duotone>
          </a:blip>
          <a:srcRect l="46901" t="50000" r="40391" b="24804"/>
          <a:stretch/>
        </p:blipFill>
        <p:spPr>
          <a:xfrm>
            <a:off x="7215618" y="2431664"/>
            <a:ext cx="2272368" cy="2393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Slide Number Placeholder 3">
            <a:extLst>
              <a:ext uri="{FF2B5EF4-FFF2-40B4-BE49-F238E27FC236}">
                <a16:creationId xmlns:a16="http://schemas.microsoft.com/office/drawing/2014/main" id="{F56C2134-3573-6743-ACC6-10BDBF851245}"/>
              </a:ext>
            </a:extLst>
          </p:cNvPr>
          <p:cNvSpPr txBox="1">
            <a:spLocks/>
          </p:cNvSpPr>
          <p:nvPr/>
        </p:nvSpPr>
        <p:spPr>
          <a:xfrm>
            <a:off x="11681196" y="595153"/>
            <a:ext cx="4191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D50806-BABF-4915-9689-3B9956D1C75C}" type="slidenum">
              <a:rPr lang="en-US" smtClean="0"/>
              <a:pPr/>
              <a:t>9</a:t>
            </a:fld>
            <a:endParaRPr lang="en-US" dirty="0"/>
          </a:p>
        </p:txBody>
      </p:sp>
      <p:sp>
        <p:nvSpPr>
          <p:cNvPr id="7" name="תיבת טקסט 6">
            <a:extLst>
              <a:ext uri="{FF2B5EF4-FFF2-40B4-BE49-F238E27FC236}">
                <a16:creationId xmlns:a16="http://schemas.microsoft.com/office/drawing/2014/main" id="{92E3763E-3E57-6280-3B2F-EBC7A23CA46C}"/>
              </a:ext>
            </a:extLst>
          </p:cNvPr>
          <p:cNvSpPr txBox="1"/>
          <p:nvPr/>
        </p:nvSpPr>
        <p:spPr>
          <a:xfrm>
            <a:off x="886898" y="5260259"/>
            <a:ext cx="1404018" cy="646331"/>
          </a:xfrm>
          <a:prstGeom prst="rect">
            <a:avLst/>
          </a:prstGeom>
          <a:noFill/>
        </p:spPr>
        <p:txBody>
          <a:bodyPr wrap="square" rtlCol="1">
            <a:spAutoFit/>
          </a:bodyPr>
          <a:lstStyle/>
          <a:p>
            <a:r>
              <a:rPr lang="en-US" sz="3600" b="1" dirty="0">
                <a:solidFill>
                  <a:schemeClr val="bg1"/>
                </a:solidFill>
                <a:effectLst>
                  <a:outerShdw blurRad="38100" dist="38100" dir="2700000" algn="tl">
                    <a:srgbClr val="000000">
                      <a:alpha val="43137"/>
                    </a:srgbClr>
                  </a:outerShdw>
                </a:effectLst>
                <a:latin typeface="Segoe Print" panose="02000600000000000000" pitchFamily="2" charset="0"/>
              </a:rPr>
              <a:t>m4a</a:t>
            </a:r>
            <a:endParaRPr lang="he-IL" sz="3600" b="1" dirty="0">
              <a:solidFill>
                <a:schemeClr val="bg1"/>
              </a:solidFill>
              <a:effectLst>
                <a:outerShdw blurRad="38100" dist="38100" dir="2700000" algn="tl">
                  <a:srgbClr val="000000">
                    <a:alpha val="43137"/>
                  </a:srgbClr>
                </a:outerShdw>
              </a:effectLst>
              <a:latin typeface="Segoe Print" panose="02000600000000000000" pitchFamily="2" charset="0"/>
            </a:endParaRPr>
          </a:p>
        </p:txBody>
      </p:sp>
      <p:sp>
        <p:nvSpPr>
          <p:cNvPr id="13" name="תיבת טקסט 12">
            <a:extLst>
              <a:ext uri="{FF2B5EF4-FFF2-40B4-BE49-F238E27FC236}">
                <a16:creationId xmlns:a16="http://schemas.microsoft.com/office/drawing/2014/main" id="{5C827F0D-1851-C9FC-1215-C3E4100D70FE}"/>
              </a:ext>
            </a:extLst>
          </p:cNvPr>
          <p:cNvSpPr txBox="1"/>
          <p:nvPr/>
        </p:nvSpPr>
        <p:spPr>
          <a:xfrm>
            <a:off x="4142855" y="5260259"/>
            <a:ext cx="1404018" cy="646331"/>
          </a:xfrm>
          <a:prstGeom prst="rect">
            <a:avLst/>
          </a:prstGeom>
          <a:noFill/>
        </p:spPr>
        <p:txBody>
          <a:bodyPr wrap="square" rtlCol="1">
            <a:spAutoFit/>
          </a:bodyPr>
          <a:lstStyle/>
          <a:p>
            <a:r>
              <a:rPr lang="en-US" sz="3600" b="1" dirty="0">
                <a:solidFill>
                  <a:schemeClr val="bg1"/>
                </a:solidFill>
                <a:effectLst>
                  <a:outerShdw blurRad="38100" dist="38100" dir="2700000" algn="tl">
                    <a:srgbClr val="000000">
                      <a:alpha val="43137"/>
                    </a:srgbClr>
                  </a:outerShdw>
                </a:effectLst>
                <a:latin typeface="Segoe Print" panose="02000600000000000000" pitchFamily="2" charset="0"/>
              </a:rPr>
              <a:t>wav</a:t>
            </a:r>
            <a:endParaRPr lang="he-IL" sz="3600" b="1" dirty="0">
              <a:solidFill>
                <a:schemeClr val="bg1"/>
              </a:solidFill>
              <a:effectLst>
                <a:outerShdw blurRad="38100" dist="38100" dir="2700000" algn="tl">
                  <a:srgbClr val="000000">
                    <a:alpha val="43137"/>
                  </a:srgbClr>
                </a:outerShdw>
              </a:effectLst>
              <a:latin typeface="Segoe Print" panose="02000600000000000000" pitchFamily="2" charset="0"/>
            </a:endParaRPr>
          </a:p>
        </p:txBody>
      </p:sp>
      <p:pic>
        <p:nvPicPr>
          <p:cNvPr id="17" name="גרפיקה 16" descr="חץ: ישר עם מילוי מלא">
            <a:extLst>
              <a:ext uri="{FF2B5EF4-FFF2-40B4-BE49-F238E27FC236}">
                <a16:creationId xmlns:a16="http://schemas.microsoft.com/office/drawing/2014/main" id="{7093AD45-74B9-C5E1-DFA0-2DBAE4A242F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2639956" y="5126223"/>
            <a:ext cx="914400" cy="914400"/>
          </a:xfrm>
          <a:prstGeom prst="rect">
            <a:avLst/>
          </a:prstGeom>
        </p:spPr>
      </p:pic>
      <p:pic>
        <p:nvPicPr>
          <p:cNvPr id="21" name="גרפיקה 20" descr="הקלטה עם מילוי מלא">
            <a:extLst>
              <a:ext uri="{FF2B5EF4-FFF2-40B4-BE49-F238E27FC236}">
                <a16:creationId xmlns:a16="http://schemas.microsoft.com/office/drawing/2014/main" id="{55245124-0A5F-9A04-B8F8-AE2E96C4C8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1190" y="2483283"/>
            <a:ext cx="2039556" cy="2039556"/>
          </a:xfrm>
          <a:prstGeom prst="rect">
            <a:avLst/>
          </a:prstGeom>
        </p:spPr>
      </p:pic>
      <p:cxnSp>
        <p:nvCxnSpPr>
          <p:cNvPr id="5" name="Straight Connector 14">
            <a:extLst>
              <a:ext uri="{FF2B5EF4-FFF2-40B4-BE49-F238E27FC236}">
                <a16:creationId xmlns:a16="http://schemas.microsoft.com/office/drawing/2014/main" id="{1AE59630-C75D-BAB5-737A-C5536D09A764}"/>
              </a:ext>
            </a:extLst>
          </p:cNvPr>
          <p:cNvCxnSpPr>
            <a:cxnSpLocks/>
          </p:cNvCxnSpPr>
          <p:nvPr/>
        </p:nvCxnSpPr>
        <p:spPr>
          <a:xfrm>
            <a:off x="6304014" y="1815426"/>
            <a:ext cx="0" cy="4533910"/>
          </a:xfrm>
          <a:prstGeom prst="line">
            <a:avLst/>
          </a:prstGeom>
          <a:ln>
            <a:solidFill>
              <a:srgbClr val="404040"/>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D2887CA6-F5BD-2EA4-E977-EC7530DCC8D1}"/>
              </a:ext>
            </a:extLst>
          </p:cNvPr>
          <p:cNvCxnSpPr>
            <a:cxnSpLocks/>
          </p:cNvCxnSpPr>
          <p:nvPr/>
        </p:nvCxnSpPr>
        <p:spPr>
          <a:xfrm>
            <a:off x="5851730" y="1672396"/>
            <a:ext cx="0" cy="453391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5371699"/>
      </p:ext>
    </p:extLst>
  </p:cSld>
  <p:clrMapOvr>
    <a:masterClrMapping/>
  </p:clrMapOvr>
  <p:transition spd="slow">
    <p:wipe/>
  </p:transition>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33EC375F-F377-4CDC-ADF0-CC8811D177D6}">
  <ds:schemaRefs>
    <ds:schemaRef ds:uri="http://schemas.microsoft.com/office/2006/metadata/properties"/>
    <ds:schemaRef ds:uri="http://purl.org/dc/dcmitype/"/>
    <ds:schemaRef ds:uri="http://purl.org/dc/elements/1.1/"/>
    <ds:schemaRef ds:uri="16c05727-aa75-4e4a-9b5f-8a80a1165891"/>
    <ds:schemaRef ds:uri="http://schemas.microsoft.com/office/infopath/2007/PartnerControls"/>
    <ds:schemaRef ds:uri="http://schemas.openxmlformats.org/package/2006/metadata/core-properties"/>
    <ds:schemaRef ds:uri="http://schemas.microsoft.com/office/2006/documentManagement/type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{7FB0A8BF-892E-4F5E-9D3D-F9758F6723AA}tf66676778_win32</Template>
  <TotalTime>6336</TotalTime>
  <Words>1247</Words>
  <Application>Microsoft Office PowerPoint</Application>
  <PresentationFormat>Widescreen</PresentationFormat>
  <Paragraphs>130</Paragraphs>
  <Slides>16</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Century Gothic</vt:lpstr>
      <vt:lpstr>Linux Libertine</vt:lpstr>
      <vt:lpstr>Segoe Print</vt:lpstr>
      <vt:lpstr>Segoe UI Light</vt:lpstr>
      <vt:lpstr>Office Theme</vt:lpstr>
      <vt:lpstr>Slide 1</vt:lpstr>
      <vt:lpstr>Introduction</vt:lpstr>
      <vt:lpstr>PowerPoint Presentation</vt:lpstr>
      <vt:lpstr>Slide 6</vt:lpstr>
      <vt:lpstr>population</vt:lpstr>
      <vt:lpstr>Project structure</vt:lpstr>
      <vt:lpstr>data preparation</vt:lpstr>
      <vt:lpstr>PowerPoint Presentation</vt:lpstr>
      <vt:lpstr>PowerPoint Presentation</vt:lpstr>
      <vt:lpstr>PowerPoint Presentation</vt:lpstr>
      <vt:lpstr>PowerPoint Presentation</vt:lpstr>
      <vt:lpstr>PowerPoint Presentation</vt:lpstr>
      <vt:lpstr>Model training</vt:lpstr>
      <vt:lpstr>Difficulties and improvising</vt:lpstr>
      <vt:lpstr>Technologies:</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גיא ברקוביץ'</dc:creator>
  <cp:lastModifiedBy>גיא ברקוביץ'</cp:lastModifiedBy>
  <cp:revision>16</cp:revision>
  <dcterms:created xsi:type="dcterms:W3CDTF">2022-11-29T12:04:55Z</dcterms:created>
  <dcterms:modified xsi:type="dcterms:W3CDTF">2022-12-12T12:12:50Z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